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721" r:id="rId1"/>
  </p:sldMasterIdLst>
  <p:notesMasterIdLst>
    <p:notesMasterId r:id="rId12"/>
  </p:notesMasterIdLst>
  <p:sldIdLst>
    <p:sldId id="258" r:id="rId2"/>
    <p:sldId id="257" r:id="rId3"/>
    <p:sldId id="284" r:id="rId4"/>
    <p:sldId id="259" r:id="rId5"/>
    <p:sldId id="268" r:id="rId6"/>
    <p:sldId id="285" r:id="rId7"/>
    <p:sldId id="265" r:id="rId8"/>
    <p:sldId id="282" r:id="rId9"/>
    <p:sldId id="27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25" autoAdjust="0"/>
    <p:restoredTop sz="84509" autoAdjust="0"/>
  </p:normalViewPr>
  <p:slideViewPr>
    <p:cSldViewPr snapToGrid="0">
      <p:cViewPr>
        <p:scale>
          <a:sx n="106" d="100"/>
          <a:sy n="106" d="100"/>
        </p:scale>
        <p:origin x="78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42F98D-5523-43D3-A025-0FCB6CB7ADC4}" type="datetimeFigureOut">
              <a:rPr lang="en-GB" smtClean="0"/>
              <a:t>19/03/2018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7C54AD-E7CF-4D9D-B8FE-F0D4783AA3BD}" type="slidenum">
              <a:rPr lang="en-GB" smtClean="0"/>
              <a:t>‹#›</a:t>
            </a:fld>
            <a:endParaRPr lang="en-GB"/>
          </a:p>
        </p:txBody>
      </p:sp>
    </p:spTree>
    <p:extLst>
      <p:ext uri="{BB962C8B-B14F-4D97-AF65-F5344CB8AC3E}">
        <p14:creationId xmlns:p14="http://schemas.microsoft.com/office/powerpoint/2010/main" val="1047321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d-alliance.org/groups/dmp-common-standards-w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7C54AD-E7CF-4D9D-B8FE-F0D4783AA3BD}" type="slidenum">
              <a:rPr lang="en-GB" smtClean="0"/>
              <a:t>2</a:t>
            </a:fld>
            <a:endParaRPr lang="en-GB"/>
          </a:p>
        </p:txBody>
      </p:sp>
    </p:spTree>
    <p:extLst>
      <p:ext uri="{BB962C8B-B14F-4D97-AF65-F5344CB8AC3E}">
        <p14:creationId xmlns:p14="http://schemas.microsoft.com/office/powerpoint/2010/main" val="237267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practice, researchers without a background in data curation have difficulty navigating the DMP, thus</a:t>
            </a:r>
          </a:p>
          <a:p>
            <a:r>
              <a:rPr lang="en-GB" sz="1200" b="0" i="0" u="none" strike="noStrike" kern="1200" baseline="0" dirty="0">
                <a:solidFill>
                  <a:schemeClr val="tx1"/>
                </a:solidFill>
                <a:latin typeface="+mn-lt"/>
                <a:ea typeface="+mn-ea"/>
                <a:cs typeface="+mn-cs"/>
              </a:rPr>
              <a:t>propagating inappropriate data management practices.</a:t>
            </a:r>
            <a:endParaRPr lang="en-GB" dirty="0"/>
          </a:p>
        </p:txBody>
      </p:sp>
      <p:sp>
        <p:nvSpPr>
          <p:cNvPr id="4" name="Slide Number Placeholder 3"/>
          <p:cNvSpPr>
            <a:spLocks noGrp="1"/>
          </p:cNvSpPr>
          <p:nvPr>
            <p:ph type="sldNum" sz="quarter" idx="10"/>
          </p:nvPr>
        </p:nvSpPr>
        <p:spPr/>
        <p:txBody>
          <a:bodyPr/>
          <a:lstStyle/>
          <a:p>
            <a:fld id="{6E7C54AD-E7CF-4D9D-B8FE-F0D4783AA3BD}" type="slidenum">
              <a:rPr lang="en-GB" smtClean="0"/>
              <a:t>3</a:t>
            </a:fld>
            <a:endParaRPr lang="en-GB"/>
          </a:p>
        </p:txBody>
      </p:sp>
    </p:spTree>
    <p:extLst>
      <p:ext uri="{BB962C8B-B14F-4D97-AF65-F5344CB8AC3E}">
        <p14:creationId xmlns:p14="http://schemas.microsoft.com/office/powerpoint/2010/main" val="2563993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two papers are fundamental in understanding the concept of </a:t>
            </a:r>
            <a:r>
              <a:rPr lang="en-GB" dirty="0" err="1"/>
              <a:t>maDMP</a:t>
            </a:r>
            <a:r>
              <a:rPr lang="en-GB" dirty="0"/>
              <a:t>.</a:t>
            </a:r>
          </a:p>
        </p:txBody>
      </p:sp>
      <p:sp>
        <p:nvSpPr>
          <p:cNvPr id="4" name="Slide Number Placeholder 3"/>
          <p:cNvSpPr>
            <a:spLocks noGrp="1"/>
          </p:cNvSpPr>
          <p:nvPr>
            <p:ph type="sldNum" sz="quarter" idx="10"/>
          </p:nvPr>
        </p:nvSpPr>
        <p:spPr/>
        <p:txBody>
          <a:bodyPr/>
          <a:lstStyle/>
          <a:p>
            <a:fld id="{6E7C54AD-E7CF-4D9D-B8FE-F0D4783AA3BD}" type="slidenum">
              <a:rPr lang="en-GB" smtClean="0"/>
              <a:t>4</a:t>
            </a:fld>
            <a:endParaRPr lang="en-GB"/>
          </a:p>
        </p:txBody>
      </p:sp>
    </p:spTree>
    <p:extLst>
      <p:ext uri="{BB962C8B-B14F-4D97-AF65-F5344CB8AC3E}">
        <p14:creationId xmlns:p14="http://schemas.microsoft.com/office/powerpoint/2010/main" val="399852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devised 4 ways to do so.</a:t>
            </a:r>
          </a:p>
        </p:txBody>
      </p:sp>
      <p:sp>
        <p:nvSpPr>
          <p:cNvPr id="4" name="Slide Number Placeholder 3"/>
          <p:cNvSpPr>
            <a:spLocks noGrp="1"/>
          </p:cNvSpPr>
          <p:nvPr>
            <p:ph type="sldNum" sz="quarter" idx="10"/>
          </p:nvPr>
        </p:nvSpPr>
        <p:spPr/>
        <p:txBody>
          <a:bodyPr/>
          <a:lstStyle/>
          <a:p>
            <a:fld id="{6E7C54AD-E7CF-4D9D-B8FE-F0D4783AA3BD}" type="slidenum">
              <a:rPr lang="en-GB" smtClean="0"/>
              <a:t>5</a:t>
            </a:fld>
            <a:endParaRPr lang="en-GB"/>
          </a:p>
        </p:txBody>
      </p:sp>
    </p:spTree>
    <p:extLst>
      <p:ext uri="{BB962C8B-B14F-4D97-AF65-F5344CB8AC3E}">
        <p14:creationId xmlns:p14="http://schemas.microsoft.com/office/powerpoint/2010/main" val="373007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Ontologies, through their formal semantics, facilitate knowledge transfer, detection</a:t>
            </a:r>
          </a:p>
          <a:p>
            <a:r>
              <a:rPr lang="en-GB" sz="1200" b="0" i="0" u="none" strike="noStrike" kern="1200" baseline="0" dirty="0">
                <a:solidFill>
                  <a:schemeClr val="tx1"/>
                </a:solidFill>
                <a:latin typeface="+mn-lt"/>
                <a:ea typeface="+mn-ea"/>
                <a:cs typeface="+mn-cs"/>
              </a:rPr>
              <a:t>of logical inconsistencies and deriving implicit facts. For they provide unique</a:t>
            </a:r>
          </a:p>
          <a:p>
            <a:r>
              <a:rPr lang="en-GB" sz="1200" b="0" i="0" u="none" strike="noStrike" kern="1200" baseline="0" dirty="0">
                <a:solidFill>
                  <a:schemeClr val="tx1"/>
                </a:solidFill>
                <a:latin typeface="+mn-lt"/>
                <a:ea typeface="+mn-ea"/>
                <a:cs typeface="+mn-cs"/>
              </a:rPr>
              <a:t>identification and disambiguation of concepts.</a:t>
            </a:r>
            <a:endParaRPr lang="en-GB" dirty="0"/>
          </a:p>
        </p:txBody>
      </p:sp>
      <p:sp>
        <p:nvSpPr>
          <p:cNvPr id="4" name="Slide Number Placeholder 3"/>
          <p:cNvSpPr>
            <a:spLocks noGrp="1"/>
          </p:cNvSpPr>
          <p:nvPr>
            <p:ph type="sldNum" sz="quarter" idx="10"/>
          </p:nvPr>
        </p:nvSpPr>
        <p:spPr/>
        <p:txBody>
          <a:bodyPr/>
          <a:lstStyle/>
          <a:p>
            <a:fld id="{6E7C54AD-E7CF-4D9D-B8FE-F0D4783AA3BD}" type="slidenum">
              <a:rPr lang="en-GB" smtClean="0"/>
              <a:t>6</a:t>
            </a:fld>
            <a:endParaRPr lang="en-GB"/>
          </a:p>
        </p:txBody>
      </p:sp>
    </p:spTree>
    <p:extLst>
      <p:ext uri="{BB962C8B-B14F-4D97-AF65-F5344CB8AC3E}">
        <p14:creationId xmlns:p14="http://schemas.microsoft.com/office/powerpoint/2010/main" val="2622923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currently 21 members with over 160 research institutes.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resources include </a:t>
            </a:r>
            <a:r>
              <a:rPr lang="en-US" b="1" dirty="0"/>
              <a:t>databases</a:t>
            </a:r>
            <a:r>
              <a:rPr lang="en-US" dirty="0"/>
              <a:t>, </a:t>
            </a:r>
            <a:r>
              <a:rPr lang="en-US" b="1" dirty="0"/>
              <a:t>software tools</a:t>
            </a:r>
            <a:r>
              <a:rPr lang="en-US" dirty="0"/>
              <a:t>, </a:t>
            </a:r>
            <a:r>
              <a:rPr lang="en-US" b="1" dirty="0"/>
              <a:t>training materials</a:t>
            </a:r>
            <a:r>
              <a:rPr lang="en-US" dirty="0"/>
              <a:t>, </a:t>
            </a:r>
            <a:r>
              <a:rPr lang="en-US" b="1" dirty="0"/>
              <a:t>cloud storage </a:t>
            </a:r>
            <a:r>
              <a:rPr lang="en-US" dirty="0"/>
              <a:t>and </a:t>
            </a:r>
            <a:r>
              <a:rPr lang="en-US" b="1" dirty="0"/>
              <a:t>supercomputers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infrastructure makes it easier for scientists to find and </a:t>
            </a:r>
            <a:r>
              <a:rPr lang="en-US" b="1" dirty="0"/>
              <a:t>share data</a:t>
            </a:r>
            <a:r>
              <a:rPr lang="en-US" dirty="0"/>
              <a:t>, </a:t>
            </a:r>
            <a:r>
              <a:rPr lang="en-US" b="1" dirty="0"/>
              <a:t>exchange expertise</a:t>
            </a:r>
            <a:r>
              <a:rPr lang="en-US" dirty="0"/>
              <a:t>, and agree on </a:t>
            </a:r>
            <a:r>
              <a:rPr lang="en-US" b="1" dirty="0"/>
              <a:t>best practices</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Platforms</a:t>
            </a:r>
            <a:r>
              <a:rPr lang="en-US" sz="1200" dirty="0"/>
              <a:t> </a:t>
            </a:r>
            <a:r>
              <a:rPr lang="en-GB" sz="1200" dirty="0"/>
              <a:t>bring together </a:t>
            </a:r>
            <a:r>
              <a:rPr lang="en-GB" sz="1200" b="1" dirty="0"/>
              <a:t>experts</a:t>
            </a:r>
            <a:r>
              <a:rPr lang="en-GB" sz="1200" dirty="0"/>
              <a:t> to define the </a:t>
            </a:r>
            <a:r>
              <a:rPr lang="en-GB" sz="1200" b="1" dirty="0"/>
              <a:t>strategy</a:t>
            </a:r>
            <a:r>
              <a:rPr lang="en-GB" sz="1200" dirty="0"/>
              <a:t> and </a:t>
            </a:r>
            <a:r>
              <a:rPr lang="en-GB" sz="1200" b="1" dirty="0"/>
              <a:t>provide</a:t>
            </a:r>
            <a:r>
              <a:rPr lang="en-GB" sz="1200" dirty="0"/>
              <a:t> </a:t>
            </a:r>
            <a:r>
              <a:rPr lang="en-GB" sz="1200" b="1" dirty="0"/>
              <a:t>services</a:t>
            </a:r>
            <a:r>
              <a:rPr lang="en-GB" sz="1200" dirty="0"/>
              <a:t> in a particular area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Use Cases </a:t>
            </a:r>
            <a:r>
              <a:rPr lang="en-GB" sz="1200" dirty="0"/>
              <a:t>bring together </a:t>
            </a:r>
            <a:r>
              <a:rPr lang="en-GB" sz="1200" b="1" dirty="0"/>
              <a:t>scientists</a:t>
            </a:r>
            <a:r>
              <a:rPr lang="en-GB" sz="1200" dirty="0"/>
              <a:t> who work in a </a:t>
            </a:r>
            <a:r>
              <a:rPr lang="en-GB" sz="1200" b="1" dirty="0"/>
              <a:t>specific</a:t>
            </a:r>
            <a:r>
              <a:rPr lang="en-GB" sz="1200" dirty="0"/>
              <a:t> </a:t>
            </a:r>
            <a:r>
              <a:rPr lang="en-GB" sz="1200" b="1" dirty="0"/>
              <a:t>domain</a:t>
            </a:r>
            <a:r>
              <a:rPr lang="en-GB" sz="1200" dirty="0"/>
              <a:t>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E7C54AD-E7CF-4D9D-B8FE-F0D4783AA3BD}" type="slidenum">
              <a:rPr lang="en-GB" smtClean="0"/>
              <a:t>7</a:t>
            </a:fld>
            <a:endParaRPr lang="en-GB"/>
          </a:p>
        </p:txBody>
      </p:sp>
    </p:spTree>
    <p:extLst>
      <p:ext uri="{BB962C8B-B14F-4D97-AF65-F5344CB8AC3E}">
        <p14:creationId xmlns:p14="http://schemas.microsoft.com/office/powerpoint/2010/main" val="1103557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Data Platform </a:t>
            </a:r>
            <a:r>
              <a:rPr lang="en-GB" sz="1200" b="0" i="0" kern="1200" dirty="0">
                <a:solidFill>
                  <a:schemeClr val="tx1"/>
                </a:solidFill>
                <a:effectLst/>
                <a:latin typeface="+mn-lt"/>
                <a:ea typeface="+mn-ea"/>
                <a:cs typeface="+mn-cs"/>
              </a:rPr>
              <a:t>Aims to identify key data resources across Europe and support the linkages between data and literature.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Interoperability Platform </a:t>
            </a:r>
            <a:r>
              <a:rPr lang="en-GB" sz="1200" b="0" i="0" kern="1200" dirty="0">
                <a:solidFill>
                  <a:schemeClr val="tx1"/>
                </a:solidFill>
                <a:effectLst/>
                <a:latin typeface="+mn-lt"/>
                <a:ea typeface="+mn-ea"/>
                <a:cs typeface="+mn-cs"/>
              </a:rPr>
              <a:t>Develops and encourages the adoption of standards to describe life science data.</a:t>
            </a:r>
            <a:endParaRPr lang="en-GB" sz="1200" b="1" i="0" kern="1200" dirty="0">
              <a:solidFill>
                <a:schemeClr val="tx1"/>
              </a:solidFill>
              <a:effectLst/>
              <a:latin typeface="+mn-lt"/>
              <a:ea typeface="+mn-ea"/>
              <a:cs typeface="+mn-cs"/>
            </a:endParaRPr>
          </a:p>
          <a:p>
            <a:r>
              <a:rPr lang="en-GB" sz="1200" b="1" i="0" u="none" strike="noStrike" kern="1200" dirty="0">
                <a:solidFill>
                  <a:schemeClr val="tx1"/>
                </a:solidFill>
                <a:effectLst/>
                <a:latin typeface="+mn-lt"/>
                <a:ea typeface="+mn-ea"/>
                <a:cs typeface="+mn-cs"/>
              </a:rPr>
              <a:t>Tools Platform </a:t>
            </a:r>
            <a:r>
              <a:rPr lang="en-GB" sz="1200" b="0" i="0" kern="1200" dirty="0">
                <a:solidFill>
                  <a:schemeClr val="tx1"/>
                </a:solidFill>
                <a:effectLst/>
                <a:latin typeface="+mn-lt"/>
                <a:ea typeface="+mn-ea"/>
                <a:cs typeface="+mn-cs"/>
              </a:rPr>
              <a:t>Helps researchers find the best software tools to analyse their data.</a:t>
            </a:r>
          </a:p>
          <a:p>
            <a:r>
              <a:rPr lang="en-GB" b="1" dirty="0"/>
              <a:t>Compute Platform </a:t>
            </a:r>
            <a:r>
              <a:rPr lang="en-GB" sz="1200" b="0" i="0" kern="1200" dirty="0">
                <a:solidFill>
                  <a:schemeClr val="tx1"/>
                </a:solidFill>
                <a:effectLst/>
                <a:latin typeface="+mn-lt"/>
                <a:ea typeface="+mn-ea"/>
                <a:cs typeface="+mn-cs"/>
              </a:rPr>
              <a:t>Develops services to make it easier to store, share and analyse large datasets.</a:t>
            </a:r>
          </a:p>
          <a:p>
            <a:r>
              <a:rPr lang="en-GB" sz="1200" b="1" i="0" kern="1200" dirty="0">
                <a:solidFill>
                  <a:schemeClr val="tx1"/>
                </a:solidFill>
                <a:effectLst/>
                <a:latin typeface="+mn-lt"/>
                <a:ea typeface="+mn-ea"/>
                <a:cs typeface="+mn-cs"/>
              </a:rPr>
              <a:t>Training Platform </a:t>
            </a:r>
            <a:r>
              <a:rPr lang="en-GB" sz="1200" b="0" i="0" kern="1200" dirty="0">
                <a:solidFill>
                  <a:schemeClr val="tx1"/>
                </a:solidFill>
                <a:effectLst/>
                <a:latin typeface="+mn-lt"/>
                <a:ea typeface="+mn-ea"/>
                <a:cs typeface="+mn-cs"/>
              </a:rPr>
              <a:t>Helps scientists and developers find the training they need, and also provides that training.</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Marine Metagenomics </a:t>
            </a:r>
            <a:r>
              <a:rPr lang="en-GB" sz="1200" b="0" i="0" kern="1200" dirty="0">
                <a:solidFill>
                  <a:schemeClr val="tx1"/>
                </a:solidFill>
                <a:effectLst/>
                <a:latin typeface="+mn-lt"/>
                <a:ea typeface="+mn-ea"/>
                <a:cs typeface="+mn-cs"/>
              </a:rPr>
              <a:t>Develops a sustainable metagenomics infrastructure to nurture research and innovation in the marine domain.</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Rare Disease </a:t>
            </a:r>
            <a:r>
              <a:rPr lang="en-GB" sz="1200" b="0" i="0" kern="1200" dirty="0">
                <a:solidFill>
                  <a:schemeClr val="tx1"/>
                </a:solidFill>
                <a:effectLst/>
                <a:latin typeface="+mn-lt"/>
                <a:ea typeface="+mn-ea"/>
                <a:cs typeface="+mn-cs"/>
              </a:rPr>
              <a:t>Supports the development of new therapies for rare diseases.</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Human Data </a:t>
            </a:r>
            <a:r>
              <a:rPr lang="en-GB" sz="1200" b="0" i="0" kern="1200" dirty="0">
                <a:solidFill>
                  <a:schemeClr val="tx1"/>
                </a:solidFill>
                <a:effectLst/>
                <a:latin typeface="+mn-lt"/>
                <a:ea typeface="+mn-ea"/>
                <a:cs typeface="+mn-cs"/>
              </a:rPr>
              <a:t>Develops long-term strategies for managing and accessing sensitive human data.</a:t>
            </a:r>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Plant Sciences </a:t>
            </a:r>
            <a:r>
              <a:rPr lang="en-GB" sz="1200" b="0" i="0" kern="1200" dirty="0">
                <a:solidFill>
                  <a:schemeClr val="tx1"/>
                </a:solidFill>
                <a:effectLst/>
                <a:latin typeface="+mn-lt"/>
                <a:ea typeface="+mn-ea"/>
                <a:cs typeface="+mn-cs"/>
              </a:rPr>
              <a:t>Develops an infrastructure to facilitate genotype-phenotype analysis for crop and tree species.</a:t>
            </a:r>
            <a:endParaRPr lang="en-GB" b="1" dirty="0"/>
          </a:p>
        </p:txBody>
      </p:sp>
      <p:sp>
        <p:nvSpPr>
          <p:cNvPr id="4" name="Slide Number Placeholder 3"/>
          <p:cNvSpPr>
            <a:spLocks noGrp="1"/>
          </p:cNvSpPr>
          <p:nvPr>
            <p:ph type="sldNum" sz="quarter" idx="10"/>
          </p:nvPr>
        </p:nvSpPr>
        <p:spPr/>
        <p:txBody>
          <a:bodyPr/>
          <a:lstStyle/>
          <a:p>
            <a:fld id="{6E7C54AD-E7CF-4D9D-B8FE-F0D4783AA3BD}" type="slidenum">
              <a:rPr lang="en-GB" smtClean="0"/>
              <a:t>8</a:t>
            </a:fld>
            <a:endParaRPr lang="en-GB"/>
          </a:p>
        </p:txBody>
      </p:sp>
    </p:spTree>
    <p:extLst>
      <p:ext uri="{BB962C8B-B14F-4D97-AF65-F5344CB8AC3E}">
        <p14:creationId xmlns:p14="http://schemas.microsoft.com/office/powerpoint/2010/main" val="325666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Woody plants are a major natural resource in Europe, with a huge ecological and economical impact, supporting millions of jobs across diverse industries (e.g., wine, fruit, olive oil, coffee, paper, timber, cork) and strongly contributing to the European GDP. In Portugal, woody plants represent 10% of the exports, and are a central research domain in both academia and industry. Elixir Portugal aims to provide data, tools, standards, and training in this domain and thus contribute to build an ELIXIR framework that is of added-value to all woody plant based industries.</a:t>
            </a:r>
            <a:endParaRPr lang="en-GB" dirty="0"/>
          </a:p>
        </p:txBody>
      </p:sp>
      <p:sp>
        <p:nvSpPr>
          <p:cNvPr id="4" name="Slide Number Placeholder 3"/>
          <p:cNvSpPr>
            <a:spLocks noGrp="1"/>
          </p:cNvSpPr>
          <p:nvPr>
            <p:ph type="sldNum" sz="quarter" idx="10"/>
          </p:nvPr>
        </p:nvSpPr>
        <p:spPr/>
        <p:txBody>
          <a:bodyPr/>
          <a:lstStyle/>
          <a:p>
            <a:fld id="{6E7C54AD-E7CF-4D9D-B8FE-F0D4783AA3BD}" type="slidenum">
              <a:rPr lang="en-GB" smtClean="0"/>
              <a:t>9</a:t>
            </a:fld>
            <a:endParaRPr lang="en-GB"/>
          </a:p>
        </p:txBody>
      </p:sp>
    </p:spTree>
    <p:extLst>
      <p:ext uri="{BB962C8B-B14F-4D97-AF65-F5344CB8AC3E}">
        <p14:creationId xmlns:p14="http://schemas.microsoft.com/office/powerpoint/2010/main" val="278344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1. The service is live at </a:t>
            </a:r>
            <a:r>
              <a:rPr lang="en-US" sz="1200" b="0" i="0" kern="1200" dirty="0" err="1">
                <a:solidFill>
                  <a:schemeClr val="tx1"/>
                </a:solidFill>
                <a:effectLst/>
                <a:latin typeface="+mn-lt"/>
                <a:ea typeface="+mn-ea"/>
                <a:cs typeface="+mn-cs"/>
              </a:rPr>
              <a:t>dmp.fairdata.solutions</a:t>
            </a:r>
            <a:r>
              <a:rPr lang="en-US" sz="1200" b="0" i="0" kern="1200" dirty="0">
                <a:solidFill>
                  <a:schemeClr val="tx1"/>
                </a:solidFill>
                <a:effectLst/>
                <a:latin typeface="+mn-lt"/>
                <a:ea typeface="+mn-ea"/>
                <a:cs typeface="+mn-cs"/>
              </a:rPr>
              <a:t>; I advertise it at the moment as a way to enrich a data management plan that people are writing, e.g. using a web tool like </a:t>
            </a:r>
            <a:r>
              <a:rPr lang="en-US" sz="1200" b="0" i="0" kern="1200" dirty="0" err="1">
                <a:solidFill>
                  <a:schemeClr val="tx1"/>
                </a:solidFill>
                <a:effectLst/>
                <a:latin typeface="+mn-lt"/>
                <a:ea typeface="+mn-ea"/>
                <a:cs typeface="+mn-cs"/>
              </a:rPr>
              <a:t>dmponline</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We are following along with RDA groups on machine actionable DMP. Especially the "common format" working group, where I will be giving a flash presentation next week. </a:t>
            </a:r>
            <a:r>
              <a:rPr lang="en-US" sz="1200" b="0" i="0" kern="1200" dirty="0">
                <a:solidFill>
                  <a:schemeClr val="tx1"/>
                </a:solidFill>
                <a:effectLst/>
                <a:latin typeface="+mn-lt"/>
                <a:ea typeface="+mn-ea"/>
                <a:cs typeface="+mn-cs"/>
                <a:hlinkClick r:id="rId3"/>
              </a:rPr>
              <a:t>https://www.rd-alliance.org/groups/dmp-common-standards-wg</a:t>
            </a:r>
            <a:endParaRPr lang="en-US" sz="1200" b="0" i="0" kern="1200" dirty="0">
              <a:solidFill>
                <a:schemeClr val="tx1"/>
              </a:solidFill>
              <a:effectLst/>
              <a:latin typeface="+mn-lt"/>
              <a:ea typeface="+mn-ea"/>
              <a:cs typeface="+mn-cs"/>
            </a:endParaRP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6E7C54AD-E7CF-4D9D-B8FE-F0D4783AA3BD}" type="slidenum">
              <a:rPr lang="en-GB" smtClean="0"/>
              <a:t>10</a:t>
            </a:fld>
            <a:endParaRPr lang="en-GB"/>
          </a:p>
        </p:txBody>
      </p:sp>
    </p:spTree>
    <p:extLst>
      <p:ext uri="{BB962C8B-B14F-4D97-AF65-F5344CB8AC3E}">
        <p14:creationId xmlns:p14="http://schemas.microsoft.com/office/powerpoint/2010/main" val="62535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96C2-69F7-47D8-A460-E9C1407444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CC414D-5EEC-472F-ADC9-91F3E7E6B6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BD037E-2042-456D-A287-E22B45CAEAA1}"/>
              </a:ext>
            </a:extLst>
          </p:cNvPr>
          <p:cNvSpPr>
            <a:spLocks noGrp="1"/>
          </p:cNvSpPr>
          <p:nvPr>
            <p:ph type="dt" sz="half" idx="10"/>
          </p:nvPr>
        </p:nvSpPr>
        <p:spPr/>
        <p:txBody>
          <a:bodyPr/>
          <a:lstStyle/>
          <a:p>
            <a:r>
              <a:rPr lang="en-US"/>
              <a:t>19/03/2018</a:t>
            </a:r>
            <a:endParaRPr lang="en-US" dirty="0"/>
          </a:p>
        </p:txBody>
      </p:sp>
      <p:sp>
        <p:nvSpPr>
          <p:cNvPr id="5" name="Footer Placeholder 4">
            <a:extLst>
              <a:ext uri="{FF2B5EF4-FFF2-40B4-BE49-F238E27FC236}">
                <a16:creationId xmlns:a16="http://schemas.microsoft.com/office/drawing/2014/main" id="{84D6B7F8-6886-48B1-960A-1BD478AC63B2}"/>
              </a:ext>
            </a:extLst>
          </p:cNvPr>
          <p:cNvSpPr>
            <a:spLocks noGrp="1"/>
          </p:cNvSpPr>
          <p:nvPr>
            <p:ph type="ftr" sz="quarter" idx="11"/>
          </p:nvPr>
        </p:nvSpPr>
        <p:spPr/>
        <p:txBody>
          <a:bodyPr/>
          <a:lstStyle/>
          <a:p>
            <a:r>
              <a:rPr lang="en-US"/>
              <a:t>João Cardoso</a:t>
            </a:r>
            <a:endParaRPr lang="en-US" dirty="0"/>
          </a:p>
        </p:txBody>
      </p:sp>
      <p:sp>
        <p:nvSpPr>
          <p:cNvPr id="6" name="Slide Number Placeholder 5">
            <a:extLst>
              <a:ext uri="{FF2B5EF4-FFF2-40B4-BE49-F238E27FC236}">
                <a16:creationId xmlns:a16="http://schemas.microsoft.com/office/drawing/2014/main" id="{1B290FBA-E670-4C81-BFC8-68803018253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72326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CA85-A826-4E2A-9271-3E396EB657B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E203B9-8EB0-4558-B7AC-3D073ABDF71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5DADFC1-315C-418C-814C-B82E7AA66C28}"/>
              </a:ext>
            </a:extLst>
          </p:cNvPr>
          <p:cNvSpPr>
            <a:spLocks noGrp="1"/>
          </p:cNvSpPr>
          <p:nvPr>
            <p:ph type="dt" sz="half" idx="10"/>
          </p:nvPr>
        </p:nvSpPr>
        <p:spPr/>
        <p:txBody>
          <a:bodyPr/>
          <a:lstStyle/>
          <a:p>
            <a:r>
              <a:rPr lang="en-US"/>
              <a:t>19/03/2018</a:t>
            </a:r>
            <a:endParaRPr lang="en-US" dirty="0"/>
          </a:p>
        </p:txBody>
      </p:sp>
      <p:sp>
        <p:nvSpPr>
          <p:cNvPr id="5" name="Footer Placeholder 4">
            <a:extLst>
              <a:ext uri="{FF2B5EF4-FFF2-40B4-BE49-F238E27FC236}">
                <a16:creationId xmlns:a16="http://schemas.microsoft.com/office/drawing/2014/main" id="{C5A5646B-B3D0-449E-8F1D-9F7CA92440D3}"/>
              </a:ext>
            </a:extLst>
          </p:cNvPr>
          <p:cNvSpPr>
            <a:spLocks noGrp="1"/>
          </p:cNvSpPr>
          <p:nvPr>
            <p:ph type="ftr" sz="quarter" idx="11"/>
          </p:nvPr>
        </p:nvSpPr>
        <p:spPr/>
        <p:txBody>
          <a:bodyPr/>
          <a:lstStyle/>
          <a:p>
            <a:r>
              <a:rPr lang="en-US"/>
              <a:t>João Cardoso</a:t>
            </a:r>
            <a:endParaRPr lang="en-US" dirty="0"/>
          </a:p>
        </p:txBody>
      </p:sp>
      <p:sp>
        <p:nvSpPr>
          <p:cNvPr id="6" name="Slide Number Placeholder 5">
            <a:extLst>
              <a:ext uri="{FF2B5EF4-FFF2-40B4-BE49-F238E27FC236}">
                <a16:creationId xmlns:a16="http://schemas.microsoft.com/office/drawing/2014/main" id="{9615BE68-94C8-4AED-BAA9-DAA3F9CECEEC}"/>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79999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19AFCF-F223-480A-B615-05379F9DE6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D6CD8A-F778-47C0-96D2-A81138488C9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BE63A0-8EAA-4AA1-A7A8-85D92C21C003}"/>
              </a:ext>
            </a:extLst>
          </p:cNvPr>
          <p:cNvSpPr>
            <a:spLocks noGrp="1"/>
          </p:cNvSpPr>
          <p:nvPr>
            <p:ph type="dt" sz="half" idx="10"/>
          </p:nvPr>
        </p:nvSpPr>
        <p:spPr/>
        <p:txBody>
          <a:bodyPr/>
          <a:lstStyle/>
          <a:p>
            <a:r>
              <a:rPr lang="en-US"/>
              <a:t>19/03/2018</a:t>
            </a:r>
            <a:endParaRPr lang="en-US" dirty="0"/>
          </a:p>
        </p:txBody>
      </p:sp>
      <p:sp>
        <p:nvSpPr>
          <p:cNvPr id="5" name="Footer Placeholder 4">
            <a:extLst>
              <a:ext uri="{FF2B5EF4-FFF2-40B4-BE49-F238E27FC236}">
                <a16:creationId xmlns:a16="http://schemas.microsoft.com/office/drawing/2014/main" id="{A883C6B9-3128-4405-BC5F-5F7AF4ABC7FF}"/>
              </a:ext>
            </a:extLst>
          </p:cNvPr>
          <p:cNvSpPr>
            <a:spLocks noGrp="1"/>
          </p:cNvSpPr>
          <p:nvPr>
            <p:ph type="ftr" sz="quarter" idx="11"/>
          </p:nvPr>
        </p:nvSpPr>
        <p:spPr/>
        <p:txBody>
          <a:bodyPr/>
          <a:lstStyle/>
          <a:p>
            <a:r>
              <a:rPr lang="en-US"/>
              <a:t>João Cardoso</a:t>
            </a:r>
            <a:endParaRPr lang="en-US" dirty="0"/>
          </a:p>
        </p:txBody>
      </p:sp>
      <p:sp>
        <p:nvSpPr>
          <p:cNvPr id="6" name="Slide Number Placeholder 5">
            <a:extLst>
              <a:ext uri="{FF2B5EF4-FFF2-40B4-BE49-F238E27FC236}">
                <a16:creationId xmlns:a16="http://schemas.microsoft.com/office/drawing/2014/main" id="{D5788DAB-B30C-47B9-9856-F2CC3474BCF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43366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E698B-FA92-479F-A1E6-14A330A723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F6EBC17-73CC-445C-892A-D5220A372B4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6C675E6-2F75-40AE-B072-A2B2E150D806}"/>
              </a:ext>
            </a:extLst>
          </p:cNvPr>
          <p:cNvSpPr>
            <a:spLocks noGrp="1"/>
          </p:cNvSpPr>
          <p:nvPr>
            <p:ph type="dt" sz="half" idx="10"/>
          </p:nvPr>
        </p:nvSpPr>
        <p:spPr/>
        <p:txBody>
          <a:bodyPr/>
          <a:lstStyle/>
          <a:p>
            <a:r>
              <a:rPr lang="en-US"/>
              <a:t>19/03/2018</a:t>
            </a:r>
            <a:endParaRPr lang="en-US" dirty="0"/>
          </a:p>
        </p:txBody>
      </p:sp>
      <p:sp>
        <p:nvSpPr>
          <p:cNvPr id="5" name="Footer Placeholder 4">
            <a:extLst>
              <a:ext uri="{FF2B5EF4-FFF2-40B4-BE49-F238E27FC236}">
                <a16:creationId xmlns:a16="http://schemas.microsoft.com/office/drawing/2014/main" id="{54322036-D47E-4883-88C8-FAEA1789F429}"/>
              </a:ext>
            </a:extLst>
          </p:cNvPr>
          <p:cNvSpPr>
            <a:spLocks noGrp="1"/>
          </p:cNvSpPr>
          <p:nvPr>
            <p:ph type="ftr" sz="quarter" idx="11"/>
          </p:nvPr>
        </p:nvSpPr>
        <p:spPr/>
        <p:txBody>
          <a:bodyPr/>
          <a:lstStyle/>
          <a:p>
            <a:r>
              <a:rPr lang="en-US"/>
              <a:t>João Cardoso</a:t>
            </a:r>
            <a:endParaRPr lang="en-US" dirty="0"/>
          </a:p>
        </p:txBody>
      </p:sp>
      <p:sp>
        <p:nvSpPr>
          <p:cNvPr id="6" name="Slide Number Placeholder 5">
            <a:extLst>
              <a:ext uri="{FF2B5EF4-FFF2-40B4-BE49-F238E27FC236}">
                <a16:creationId xmlns:a16="http://schemas.microsoft.com/office/drawing/2014/main" id="{14D2A4DF-6A29-46FE-8494-B3C1E97C294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5209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1DD5-84CE-4B64-8661-CB392580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204911-B7EB-4C71-8864-A4316F9287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12F87D0-6AC1-4243-92FE-E3343ADABB6E}"/>
              </a:ext>
            </a:extLst>
          </p:cNvPr>
          <p:cNvSpPr>
            <a:spLocks noGrp="1"/>
          </p:cNvSpPr>
          <p:nvPr>
            <p:ph type="dt" sz="half" idx="10"/>
          </p:nvPr>
        </p:nvSpPr>
        <p:spPr/>
        <p:txBody>
          <a:bodyPr/>
          <a:lstStyle/>
          <a:p>
            <a:r>
              <a:rPr lang="en-US"/>
              <a:t>19/03/2018</a:t>
            </a:r>
            <a:endParaRPr lang="en-US" dirty="0"/>
          </a:p>
        </p:txBody>
      </p:sp>
      <p:sp>
        <p:nvSpPr>
          <p:cNvPr id="5" name="Footer Placeholder 4">
            <a:extLst>
              <a:ext uri="{FF2B5EF4-FFF2-40B4-BE49-F238E27FC236}">
                <a16:creationId xmlns:a16="http://schemas.microsoft.com/office/drawing/2014/main" id="{B6BDCABD-CBAC-4987-9DA4-ECDC26360BA6}"/>
              </a:ext>
            </a:extLst>
          </p:cNvPr>
          <p:cNvSpPr>
            <a:spLocks noGrp="1"/>
          </p:cNvSpPr>
          <p:nvPr>
            <p:ph type="ftr" sz="quarter" idx="11"/>
          </p:nvPr>
        </p:nvSpPr>
        <p:spPr/>
        <p:txBody>
          <a:bodyPr/>
          <a:lstStyle/>
          <a:p>
            <a:r>
              <a:rPr lang="en-US"/>
              <a:t>João Cardoso</a:t>
            </a:r>
            <a:endParaRPr lang="en-US" dirty="0"/>
          </a:p>
        </p:txBody>
      </p:sp>
      <p:sp>
        <p:nvSpPr>
          <p:cNvPr id="6" name="Slide Number Placeholder 5">
            <a:extLst>
              <a:ext uri="{FF2B5EF4-FFF2-40B4-BE49-F238E27FC236}">
                <a16:creationId xmlns:a16="http://schemas.microsoft.com/office/drawing/2014/main" id="{7E1D3A79-1BFF-49B4-A662-91A36DCBFA6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674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4BF9-322F-4F3A-A82C-0040725502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33D485C-15E3-496E-9EF6-79848474ED8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3435BEC-8DF3-440C-ADE7-74E074518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6B386A0-F790-4296-830E-F3D1FF56B2D5}"/>
              </a:ext>
            </a:extLst>
          </p:cNvPr>
          <p:cNvSpPr>
            <a:spLocks noGrp="1"/>
          </p:cNvSpPr>
          <p:nvPr>
            <p:ph type="dt" sz="half" idx="10"/>
          </p:nvPr>
        </p:nvSpPr>
        <p:spPr/>
        <p:txBody>
          <a:bodyPr/>
          <a:lstStyle/>
          <a:p>
            <a:r>
              <a:rPr lang="en-US"/>
              <a:t>19/03/2018</a:t>
            </a:r>
            <a:endParaRPr lang="en-US" dirty="0"/>
          </a:p>
        </p:txBody>
      </p:sp>
      <p:sp>
        <p:nvSpPr>
          <p:cNvPr id="6" name="Footer Placeholder 5">
            <a:extLst>
              <a:ext uri="{FF2B5EF4-FFF2-40B4-BE49-F238E27FC236}">
                <a16:creationId xmlns:a16="http://schemas.microsoft.com/office/drawing/2014/main" id="{EA9277BA-A88E-4870-B345-BA239EABB57B}"/>
              </a:ext>
            </a:extLst>
          </p:cNvPr>
          <p:cNvSpPr>
            <a:spLocks noGrp="1"/>
          </p:cNvSpPr>
          <p:nvPr>
            <p:ph type="ftr" sz="quarter" idx="11"/>
          </p:nvPr>
        </p:nvSpPr>
        <p:spPr/>
        <p:txBody>
          <a:bodyPr/>
          <a:lstStyle/>
          <a:p>
            <a:r>
              <a:rPr lang="en-US"/>
              <a:t>João Cardoso</a:t>
            </a:r>
            <a:endParaRPr lang="en-US" dirty="0"/>
          </a:p>
        </p:txBody>
      </p:sp>
      <p:sp>
        <p:nvSpPr>
          <p:cNvPr id="7" name="Slide Number Placeholder 6">
            <a:extLst>
              <a:ext uri="{FF2B5EF4-FFF2-40B4-BE49-F238E27FC236}">
                <a16:creationId xmlns:a16="http://schemas.microsoft.com/office/drawing/2014/main" id="{33CAD44C-F347-4CD7-88FA-D3689F47881A}"/>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24952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FBB32-F879-4CFA-A10A-71D30B8F6B8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31D8A0B-2B66-4112-AC5E-3AAF23AE1F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2AB39D-166E-4928-A132-15AA607284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16B8A8A-128D-4E68-A971-3CA8388CEB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997745-64A7-4D0C-B73D-A07AB3832AD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5DD3B8F-073C-46F3-8B8A-03F664A0C11A}"/>
              </a:ext>
            </a:extLst>
          </p:cNvPr>
          <p:cNvSpPr>
            <a:spLocks noGrp="1"/>
          </p:cNvSpPr>
          <p:nvPr>
            <p:ph type="dt" sz="half" idx="10"/>
          </p:nvPr>
        </p:nvSpPr>
        <p:spPr/>
        <p:txBody>
          <a:bodyPr/>
          <a:lstStyle/>
          <a:p>
            <a:r>
              <a:rPr lang="en-US"/>
              <a:t>19/03/2018</a:t>
            </a:r>
            <a:endParaRPr lang="en-US" dirty="0"/>
          </a:p>
        </p:txBody>
      </p:sp>
      <p:sp>
        <p:nvSpPr>
          <p:cNvPr id="8" name="Footer Placeholder 7">
            <a:extLst>
              <a:ext uri="{FF2B5EF4-FFF2-40B4-BE49-F238E27FC236}">
                <a16:creationId xmlns:a16="http://schemas.microsoft.com/office/drawing/2014/main" id="{AD4D0288-B575-44F5-BFA9-9EAE28CDE23D}"/>
              </a:ext>
            </a:extLst>
          </p:cNvPr>
          <p:cNvSpPr>
            <a:spLocks noGrp="1"/>
          </p:cNvSpPr>
          <p:nvPr>
            <p:ph type="ftr" sz="quarter" idx="11"/>
          </p:nvPr>
        </p:nvSpPr>
        <p:spPr/>
        <p:txBody>
          <a:bodyPr/>
          <a:lstStyle/>
          <a:p>
            <a:r>
              <a:rPr lang="en-US"/>
              <a:t>João Cardoso</a:t>
            </a:r>
            <a:endParaRPr lang="en-US" dirty="0"/>
          </a:p>
        </p:txBody>
      </p:sp>
      <p:sp>
        <p:nvSpPr>
          <p:cNvPr id="9" name="Slide Number Placeholder 8">
            <a:extLst>
              <a:ext uri="{FF2B5EF4-FFF2-40B4-BE49-F238E27FC236}">
                <a16:creationId xmlns:a16="http://schemas.microsoft.com/office/drawing/2014/main" id="{6C6BB4BA-3409-4C11-A246-41B55987FAD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5626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5A6A-E0F9-4353-8DAD-7C98AE557AD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A73050-31B4-4B0B-A323-E9BB5E960373}"/>
              </a:ext>
            </a:extLst>
          </p:cNvPr>
          <p:cNvSpPr>
            <a:spLocks noGrp="1"/>
          </p:cNvSpPr>
          <p:nvPr>
            <p:ph type="dt" sz="half" idx="10"/>
          </p:nvPr>
        </p:nvSpPr>
        <p:spPr/>
        <p:txBody>
          <a:bodyPr/>
          <a:lstStyle/>
          <a:p>
            <a:r>
              <a:rPr lang="en-US"/>
              <a:t>19/03/2018</a:t>
            </a:r>
            <a:endParaRPr lang="en-US" dirty="0"/>
          </a:p>
        </p:txBody>
      </p:sp>
      <p:sp>
        <p:nvSpPr>
          <p:cNvPr id="4" name="Footer Placeholder 3">
            <a:extLst>
              <a:ext uri="{FF2B5EF4-FFF2-40B4-BE49-F238E27FC236}">
                <a16:creationId xmlns:a16="http://schemas.microsoft.com/office/drawing/2014/main" id="{1FD22269-D6E5-4740-9974-8579BF31C6A1}"/>
              </a:ext>
            </a:extLst>
          </p:cNvPr>
          <p:cNvSpPr>
            <a:spLocks noGrp="1"/>
          </p:cNvSpPr>
          <p:nvPr>
            <p:ph type="ftr" sz="quarter" idx="11"/>
          </p:nvPr>
        </p:nvSpPr>
        <p:spPr/>
        <p:txBody>
          <a:bodyPr/>
          <a:lstStyle/>
          <a:p>
            <a:r>
              <a:rPr lang="en-US"/>
              <a:t>João Cardoso</a:t>
            </a:r>
            <a:endParaRPr lang="en-US" dirty="0"/>
          </a:p>
        </p:txBody>
      </p:sp>
      <p:sp>
        <p:nvSpPr>
          <p:cNvPr id="5" name="Slide Number Placeholder 4">
            <a:extLst>
              <a:ext uri="{FF2B5EF4-FFF2-40B4-BE49-F238E27FC236}">
                <a16:creationId xmlns:a16="http://schemas.microsoft.com/office/drawing/2014/main" id="{529020EE-C20A-4BBD-B717-ECC8C337D34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1119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54197-E63F-4092-9947-3868390212A3}"/>
              </a:ext>
            </a:extLst>
          </p:cNvPr>
          <p:cNvSpPr>
            <a:spLocks noGrp="1"/>
          </p:cNvSpPr>
          <p:nvPr>
            <p:ph type="dt" sz="half" idx="10"/>
          </p:nvPr>
        </p:nvSpPr>
        <p:spPr/>
        <p:txBody>
          <a:bodyPr/>
          <a:lstStyle/>
          <a:p>
            <a:r>
              <a:rPr lang="en-US"/>
              <a:t>19/03/2018</a:t>
            </a:r>
            <a:endParaRPr lang="en-US" dirty="0"/>
          </a:p>
        </p:txBody>
      </p:sp>
      <p:sp>
        <p:nvSpPr>
          <p:cNvPr id="3" name="Footer Placeholder 2">
            <a:extLst>
              <a:ext uri="{FF2B5EF4-FFF2-40B4-BE49-F238E27FC236}">
                <a16:creationId xmlns:a16="http://schemas.microsoft.com/office/drawing/2014/main" id="{D57E4D27-8465-4E5F-8A65-45AEE4A5D49D}"/>
              </a:ext>
            </a:extLst>
          </p:cNvPr>
          <p:cNvSpPr>
            <a:spLocks noGrp="1"/>
          </p:cNvSpPr>
          <p:nvPr>
            <p:ph type="ftr" sz="quarter" idx="11"/>
          </p:nvPr>
        </p:nvSpPr>
        <p:spPr/>
        <p:txBody>
          <a:bodyPr/>
          <a:lstStyle/>
          <a:p>
            <a:r>
              <a:rPr lang="en-US"/>
              <a:t>João Cardoso</a:t>
            </a:r>
            <a:endParaRPr lang="en-US" dirty="0"/>
          </a:p>
        </p:txBody>
      </p:sp>
      <p:sp>
        <p:nvSpPr>
          <p:cNvPr id="4" name="Slide Number Placeholder 3">
            <a:extLst>
              <a:ext uri="{FF2B5EF4-FFF2-40B4-BE49-F238E27FC236}">
                <a16:creationId xmlns:a16="http://schemas.microsoft.com/office/drawing/2014/main" id="{3ABAFC5D-BC47-4C6B-8173-21D23E4B3BC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3781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DF435-DD87-45C4-8E73-1186F5089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B3C984-0C5C-419A-A235-64878DD923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22E8FC1-9CE2-4712-8D3F-4EC997BCC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791B854-D407-4412-ABD9-313E1226CBC4}"/>
              </a:ext>
            </a:extLst>
          </p:cNvPr>
          <p:cNvSpPr>
            <a:spLocks noGrp="1"/>
          </p:cNvSpPr>
          <p:nvPr>
            <p:ph type="dt" sz="half" idx="10"/>
          </p:nvPr>
        </p:nvSpPr>
        <p:spPr/>
        <p:txBody>
          <a:bodyPr/>
          <a:lstStyle/>
          <a:p>
            <a:r>
              <a:rPr lang="en-US"/>
              <a:t>19/03/2018</a:t>
            </a:r>
            <a:endParaRPr lang="en-US" dirty="0"/>
          </a:p>
        </p:txBody>
      </p:sp>
      <p:sp>
        <p:nvSpPr>
          <p:cNvPr id="6" name="Footer Placeholder 5">
            <a:extLst>
              <a:ext uri="{FF2B5EF4-FFF2-40B4-BE49-F238E27FC236}">
                <a16:creationId xmlns:a16="http://schemas.microsoft.com/office/drawing/2014/main" id="{60A5B025-1860-4C85-A313-81F2C0222DE2}"/>
              </a:ext>
            </a:extLst>
          </p:cNvPr>
          <p:cNvSpPr>
            <a:spLocks noGrp="1"/>
          </p:cNvSpPr>
          <p:nvPr>
            <p:ph type="ftr" sz="quarter" idx="11"/>
          </p:nvPr>
        </p:nvSpPr>
        <p:spPr/>
        <p:txBody>
          <a:bodyPr/>
          <a:lstStyle/>
          <a:p>
            <a:r>
              <a:rPr lang="en-US"/>
              <a:t>João Cardoso</a:t>
            </a:r>
            <a:endParaRPr lang="en-US" dirty="0"/>
          </a:p>
        </p:txBody>
      </p:sp>
      <p:sp>
        <p:nvSpPr>
          <p:cNvPr id="7" name="Slide Number Placeholder 6">
            <a:extLst>
              <a:ext uri="{FF2B5EF4-FFF2-40B4-BE49-F238E27FC236}">
                <a16:creationId xmlns:a16="http://schemas.microsoft.com/office/drawing/2014/main" id="{6A23C697-A09B-457E-982F-42594B226758}"/>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5531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10F8E-4CCF-4A81-89AE-A39C3B94EE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30084F0-87E7-4637-B268-412646C307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E200EF-1481-401B-BD37-EDCFE82218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CBF851-5285-4EBB-B182-BF797E59169F}"/>
              </a:ext>
            </a:extLst>
          </p:cNvPr>
          <p:cNvSpPr>
            <a:spLocks noGrp="1"/>
          </p:cNvSpPr>
          <p:nvPr>
            <p:ph type="dt" sz="half" idx="10"/>
          </p:nvPr>
        </p:nvSpPr>
        <p:spPr/>
        <p:txBody>
          <a:bodyPr/>
          <a:lstStyle/>
          <a:p>
            <a:r>
              <a:rPr lang="en-US"/>
              <a:t>19/03/2018</a:t>
            </a:r>
            <a:endParaRPr lang="en-US" dirty="0"/>
          </a:p>
        </p:txBody>
      </p:sp>
      <p:sp>
        <p:nvSpPr>
          <p:cNvPr id="6" name="Footer Placeholder 5">
            <a:extLst>
              <a:ext uri="{FF2B5EF4-FFF2-40B4-BE49-F238E27FC236}">
                <a16:creationId xmlns:a16="http://schemas.microsoft.com/office/drawing/2014/main" id="{538E70AA-37B1-46DA-9065-D244C19436D3}"/>
              </a:ext>
            </a:extLst>
          </p:cNvPr>
          <p:cNvSpPr>
            <a:spLocks noGrp="1"/>
          </p:cNvSpPr>
          <p:nvPr>
            <p:ph type="ftr" sz="quarter" idx="11"/>
          </p:nvPr>
        </p:nvSpPr>
        <p:spPr/>
        <p:txBody>
          <a:bodyPr/>
          <a:lstStyle/>
          <a:p>
            <a:r>
              <a:rPr lang="en-US"/>
              <a:t>João Cardoso</a:t>
            </a:r>
            <a:endParaRPr lang="en-US" dirty="0"/>
          </a:p>
        </p:txBody>
      </p:sp>
      <p:sp>
        <p:nvSpPr>
          <p:cNvPr id="7" name="Slide Number Placeholder 6">
            <a:extLst>
              <a:ext uri="{FF2B5EF4-FFF2-40B4-BE49-F238E27FC236}">
                <a16:creationId xmlns:a16="http://schemas.microsoft.com/office/drawing/2014/main" id="{2691AB51-4479-47B5-B581-6EBD24515C0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904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670310-8D63-4759-8379-DEF9A89DA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DA8E7E-7C1D-4643-A5AC-E510949BE9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5BC23B-1AC9-4D08-A345-3CA8805DB0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19/03/2018</a:t>
            </a:r>
            <a:endParaRPr lang="en-US" dirty="0"/>
          </a:p>
        </p:txBody>
      </p:sp>
      <p:sp>
        <p:nvSpPr>
          <p:cNvPr id="5" name="Footer Placeholder 4">
            <a:extLst>
              <a:ext uri="{FF2B5EF4-FFF2-40B4-BE49-F238E27FC236}">
                <a16:creationId xmlns:a16="http://schemas.microsoft.com/office/drawing/2014/main" id="{890ADFAE-7899-4CC5-81C5-B89505D023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João Cardoso</a:t>
            </a:r>
            <a:endParaRPr lang="en-US" dirty="0"/>
          </a:p>
        </p:txBody>
      </p:sp>
      <p:sp>
        <p:nvSpPr>
          <p:cNvPr id="6" name="Slide Number Placeholder 5">
            <a:extLst>
              <a:ext uri="{FF2B5EF4-FFF2-40B4-BE49-F238E27FC236}">
                <a16:creationId xmlns:a16="http://schemas.microsoft.com/office/drawing/2014/main" id="{A6138BE7-4944-40ED-978E-57D9DE7D01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21362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CA6F-71A0-4808-AB3D-1C2450D30674}"/>
              </a:ext>
            </a:extLst>
          </p:cNvPr>
          <p:cNvSpPr>
            <a:spLocks noGrp="1"/>
          </p:cNvSpPr>
          <p:nvPr>
            <p:ph type="ctrTitle"/>
          </p:nvPr>
        </p:nvSpPr>
        <p:spPr>
          <a:xfrm>
            <a:off x="1799551" y="879086"/>
            <a:ext cx="8592897" cy="1934710"/>
          </a:xfrm>
        </p:spPr>
        <p:txBody>
          <a:bodyPr/>
          <a:lstStyle/>
          <a:p>
            <a:pPr algn="ctr"/>
            <a:r>
              <a:rPr lang="en-GB" sz="4000" b="1" dirty="0">
                <a:solidFill>
                  <a:srgbClr val="92D050"/>
                </a:solidFill>
              </a:rPr>
              <a:t>Application of the Concept of Machine-Actionable Data Management Plan in ELIXIR</a:t>
            </a:r>
          </a:p>
        </p:txBody>
      </p:sp>
      <p:sp>
        <p:nvSpPr>
          <p:cNvPr id="3" name="Subtitle 2">
            <a:extLst>
              <a:ext uri="{FF2B5EF4-FFF2-40B4-BE49-F238E27FC236}">
                <a16:creationId xmlns:a16="http://schemas.microsoft.com/office/drawing/2014/main" id="{86278C11-2404-41D1-B979-2CE2116B37BE}"/>
              </a:ext>
            </a:extLst>
          </p:cNvPr>
          <p:cNvSpPr>
            <a:spLocks noGrp="1"/>
          </p:cNvSpPr>
          <p:nvPr>
            <p:ph type="subTitle" idx="1"/>
          </p:nvPr>
        </p:nvSpPr>
        <p:spPr>
          <a:xfrm>
            <a:off x="2179280" y="2976084"/>
            <a:ext cx="7766936" cy="1096899"/>
          </a:xfrm>
        </p:spPr>
        <p:txBody>
          <a:bodyPr/>
          <a:lstStyle/>
          <a:p>
            <a:r>
              <a:rPr lang="en-GB" dirty="0">
                <a:solidFill>
                  <a:schemeClr val="bg1">
                    <a:lumMod val="65000"/>
                  </a:schemeClr>
                </a:solidFill>
              </a:rPr>
              <a:t>João Cardoso, Tomasz </a:t>
            </a:r>
            <a:r>
              <a:rPr lang="en-GB" dirty="0" err="1">
                <a:solidFill>
                  <a:schemeClr val="bg1">
                    <a:lumMod val="65000"/>
                  </a:schemeClr>
                </a:solidFill>
              </a:rPr>
              <a:t>Miksa</a:t>
            </a:r>
            <a:r>
              <a:rPr lang="en-GB" dirty="0">
                <a:solidFill>
                  <a:schemeClr val="bg1">
                    <a:lumMod val="65000"/>
                  </a:schemeClr>
                </a:solidFill>
              </a:rPr>
              <a:t>, José </a:t>
            </a:r>
            <a:r>
              <a:rPr lang="en-GB" dirty="0" err="1">
                <a:solidFill>
                  <a:schemeClr val="bg1">
                    <a:lumMod val="65000"/>
                  </a:schemeClr>
                </a:solidFill>
              </a:rPr>
              <a:t>Borbinha</a:t>
            </a:r>
            <a:r>
              <a:rPr lang="en-GB" dirty="0">
                <a:solidFill>
                  <a:schemeClr val="bg1">
                    <a:lumMod val="65000"/>
                  </a:schemeClr>
                </a:solidFill>
              </a:rPr>
              <a:t>, Rob </a:t>
            </a:r>
            <a:r>
              <a:rPr lang="en-GB" dirty="0" err="1">
                <a:solidFill>
                  <a:schemeClr val="bg1">
                    <a:lumMod val="65000"/>
                  </a:schemeClr>
                </a:solidFill>
              </a:rPr>
              <a:t>Hooft</a:t>
            </a:r>
            <a:r>
              <a:rPr lang="en-GB" dirty="0">
                <a:solidFill>
                  <a:schemeClr val="bg1">
                    <a:lumMod val="65000"/>
                  </a:schemeClr>
                </a:solidFill>
              </a:rPr>
              <a:t> and Robert </a:t>
            </a:r>
            <a:r>
              <a:rPr lang="en-GB" dirty="0" err="1">
                <a:solidFill>
                  <a:schemeClr val="bg1">
                    <a:lumMod val="65000"/>
                  </a:schemeClr>
                </a:solidFill>
              </a:rPr>
              <a:t>Pergl</a:t>
            </a:r>
            <a:endParaRPr lang="en-GB" dirty="0">
              <a:solidFill>
                <a:schemeClr val="bg1">
                  <a:lumMod val="65000"/>
                </a:schemeClr>
              </a:solidFill>
            </a:endParaRPr>
          </a:p>
        </p:txBody>
      </p:sp>
      <p:pic>
        <p:nvPicPr>
          <p:cNvPr id="1026" name="Picture 2" descr="http://www.inesc-id.pt/wp-content/uploads/2017/03/InescID_logo-s-1103x539.png">
            <a:extLst>
              <a:ext uri="{FF2B5EF4-FFF2-40B4-BE49-F238E27FC236}">
                <a16:creationId xmlns:a16="http://schemas.microsoft.com/office/drawing/2014/main" id="{301E0740-9B4A-4B9E-A9A2-BB5DF6C3A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413" y="4034407"/>
            <a:ext cx="2437380" cy="11910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lixir-europe.org/system/files/elixir_portugal_white_background.png">
            <a:extLst>
              <a:ext uri="{FF2B5EF4-FFF2-40B4-BE49-F238E27FC236}">
                <a16:creationId xmlns:a16="http://schemas.microsoft.com/office/drawing/2014/main" id="{32E5A4CC-B5AF-4E61-BE9C-92C7409A2C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793" y="4072983"/>
            <a:ext cx="1897781" cy="1113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58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10</a:t>
            </a:fld>
            <a:endParaRPr lang="en-US" sz="2400"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3.3. Data Management Plans and ELIXIR</a:t>
            </a:r>
          </a:p>
        </p:txBody>
      </p:sp>
      <p:pic>
        <p:nvPicPr>
          <p:cNvPr id="9" name="Picture 2" descr="http://www.inesc-id.pt/wp-content/uploads/2017/03/InescID_logo-s-1103x539.png">
            <a:extLst>
              <a:ext uri="{FF2B5EF4-FFF2-40B4-BE49-F238E27FC236}">
                <a16:creationId xmlns:a16="http://schemas.microsoft.com/office/drawing/2014/main" id="{B42DECF0-F88E-4993-ABA6-68E0180CE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B99ACC10-023C-4FC2-861E-4148F4CF6A96}"/>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3. ELIXIR</a:t>
            </a:r>
          </a:p>
        </p:txBody>
      </p:sp>
      <p:sp>
        <p:nvSpPr>
          <p:cNvPr id="14" name="Footer Placeholder 6">
            <a:extLst>
              <a:ext uri="{FF2B5EF4-FFF2-40B4-BE49-F238E27FC236}">
                <a16:creationId xmlns:a16="http://schemas.microsoft.com/office/drawing/2014/main" id="{A5ACFC7A-E64A-4FBA-BA49-4DF7AFED6F2D}"/>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5" name="Date Placeholder 7">
            <a:extLst>
              <a:ext uri="{FF2B5EF4-FFF2-40B4-BE49-F238E27FC236}">
                <a16:creationId xmlns:a16="http://schemas.microsoft.com/office/drawing/2014/main" id="{E5C4E87F-877B-4E0D-8717-0B347A1C7034}"/>
              </a:ext>
            </a:extLst>
          </p:cNvPr>
          <p:cNvSpPr>
            <a:spLocks noGrp="1"/>
          </p:cNvSpPr>
          <p:nvPr>
            <p:ph type="dt" sz="half" idx="10"/>
          </p:nvPr>
        </p:nvSpPr>
        <p:spPr>
          <a:xfrm>
            <a:off x="9803744" y="6356350"/>
            <a:ext cx="959790" cy="365125"/>
          </a:xfrm>
        </p:spPr>
        <p:txBody>
          <a:bodyPr/>
          <a:lstStyle/>
          <a:p>
            <a:r>
              <a:rPr lang="en-US" dirty="0"/>
              <a:t>19/03/2018</a:t>
            </a:r>
          </a:p>
        </p:txBody>
      </p:sp>
      <p:sp>
        <p:nvSpPr>
          <p:cNvPr id="16" name="Content Placeholder 4">
            <a:extLst>
              <a:ext uri="{FF2B5EF4-FFF2-40B4-BE49-F238E27FC236}">
                <a16:creationId xmlns:a16="http://schemas.microsoft.com/office/drawing/2014/main" id="{F8E2D439-BEF4-4B64-A89E-340C814AF0BD}"/>
              </a:ext>
            </a:extLst>
          </p:cNvPr>
          <p:cNvSpPr txBox="1">
            <a:spLocks/>
          </p:cNvSpPr>
          <p:nvPr/>
        </p:nvSpPr>
        <p:spPr>
          <a:xfrm>
            <a:off x="331220" y="1269351"/>
            <a:ext cx="6160255" cy="45435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2D050"/>
              </a:buClr>
              <a:buFont typeface="Arial" panose="020B0604020202020204" pitchFamily="34" charset="0"/>
              <a:buChar char="•"/>
            </a:pPr>
            <a:r>
              <a:rPr lang="en-US" sz="2000" b="1" dirty="0"/>
              <a:t>ELIXIR CZ </a:t>
            </a:r>
            <a:r>
              <a:rPr lang="en-US" sz="2000" dirty="0"/>
              <a:t>and </a:t>
            </a:r>
            <a:r>
              <a:rPr lang="en-US" sz="2000" b="1" dirty="0"/>
              <a:t>ELIXIR NL</a:t>
            </a:r>
            <a:r>
              <a:rPr lang="en-US" sz="2000" dirty="0"/>
              <a:t> are jointly introducing the </a:t>
            </a:r>
            <a:r>
              <a:rPr lang="en-US" sz="2000" b="1" dirty="0"/>
              <a:t>Data Stewardship Portal</a:t>
            </a:r>
            <a:r>
              <a:rPr lang="en-US" sz="2000" dirty="0"/>
              <a:t>.</a:t>
            </a:r>
          </a:p>
          <a:p>
            <a:pPr marL="0" indent="0">
              <a:buClr>
                <a:srgbClr val="92D050"/>
              </a:buClr>
              <a:buNone/>
            </a:pPr>
            <a:endParaRPr lang="en-US" sz="2000" dirty="0"/>
          </a:p>
          <a:p>
            <a:pPr>
              <a:buClr>
                <a:srgbClr val="92D050"/>
              </a:buClr>
              <a:buFont typeface="Arial" panose="020B0604020202020204" pitchFamily="34" charset="0"/>
              <a:buChar char="•"/>
            </a:pPr>
            <a:r>
              <a:rPr lang="en-US" sz="2000" b="1" dirty="0"/>
              <a:t>Educate</a:t>
            </a:r>
            <a:r>
              <a:rPr lang="en-US" sz="2000" dirty="0"/>
              <a:t> researchers in </a:t>
            </a:r>
            <a:r>
              <a:rPr lang="en-US" sz="2000" b="1" dirty="0"/>
              <a:t>Data Stewardship</a:t>
            </a:r>
            <a:r>
              <a:rPr lang="en-US" sz="2000" dirty="0"/>
              <a:t>, provide aid from </a:t>
            </a:r>
            <a:r>
              <a:rPr lang="en-US" sz="2000" b="1" dirty="0"/>
              <a:t>ELIXIR</a:t>
            </a:r>
            <a:r>
              <a:rPr lang="en-US" sz="2000" dirty="0"/>
              <a:t> </a:t>
            </a:r>
            <a:r>
              <a:rPr lang="en-US" sz="2000" b="1" dirty="0"/>
              <a:t>experts</a:t>
            </a:r>
            <a:r>
              <a:rPr lang="en-US" sz="2000" dirty="0"/>
              <a:t>, and help in </a:t>
            </a:r>
            <a:r>
              <a:rPr lang="en-US" sz="2000" b="1" dirty="0"/>
              <a:t>creating Data Management Plans </a:t>
            </a:r>
          </a:p>
          <a:p>
            <a:pPr marL="0" indent="0">
              <a:buClr>
                <a:srgbClr val="92D050"/>
              </a:buClr>
              <a:buNone/>
            </a:pPr>
            <a:endParaRPr lang="en-US" sz="2000" b="1" dirty="0"/>
          </a:p>
          <a:p>
            <a:pPr>
              <a:buClr>
                <a:srgbClr val="92D050"/>
              </a:buClr>
              <a:buFont typeface="Arial" panose="020B0604020202020204" pitchFamily="34" charset="0"/>
              <a:buChar char="•"/>
            </a:pPr>
            <a:r>
              <a:rPr lang="en-GB" sz="2000" dirty="0">
                <a:solidFill>
                  <a:schemeClr val="tx1"/>
                </a:solidFill>
              </a:rPr>
              <a:t>ELIXIR members are present in </a:t>
            </a:r>
            <a:r>
              <a:rPr lang="en-GB" sz="2000" b="1" dirty="0">
                <a:solidFill>
                  <a:schemeClr val="tx1"/>
                </a:solidFill>
              </a:rPr>
              <a:t>RDA work groups</a:t>
            </a:r>
            <a:r>
              <a:rPr lang="en-GB" sz="2000" dirty="0">
                <a:solidFill>
                  <a:schemeClr val="tx1"/>
                </a:solidFill>
              </a:rPr>
              <a:t> on both </a:t>
            </a:r>
            <a:r>
              <a:rPr lang="en-GB" sz="2000" b="1" dirty="0">
                <a:solidFill>
                  <a:schemeClr val="tx1"/>
                </a:solidFill>
              </a:rPr>
              <a:t>DMP standards </a:t>
            </a:r>
            <a:r>
              <a:rPr lang="en-GB" sz="2000" dirty="0">
                <a:solidFill>
                  <a:schemeClr val="tx1"/>
                </a:solidFill>
              </a:rPr>
              <a:t>and </a:t>
            </a:r>
            <a:r>
              <a:rPr lang="en-GB" sz="2000" b="1" dirty="0">
                <a:solidFill>
                  <a:schemeClr val="tx1"/>
                </a:solidFill>
              </a:rPr>
              <a:t>Machine-Actionable DMP</a:t>
            </a:r>
            <a:r>
              <a:rPr lang="en-GB" sz="2000" dirty="0">
                <a:solidFill>
                  <a:schemeClr val="tx1"/>
                </a:solidFill>
              </a:rPr>
              <a:t>.</a:t>
            </a:r>
            <a:endParaRPr lang="en-GB" sz="2000" b="1" dirty="0"/>
          </a:p>
        </p:txBody>
      </p:sp>
      <p:pic>
        <p:nvPicPr>
          <p:cNvPr id="3" name="Picture 2">
            <a:extLst>
              <a:ext uri="{FF2B5EF4-FFF2-40B4-BE49-F238E27FC236}">
                <a16:creationId xmlns:a16="http://schemas.microsoft.com/office/drawing/2014/main" id="{CCD9D54C-CBBA-4EE4-B861-18D98001935F}"/>
              </a:ext>
            </a:extLst>
          </p:cNvPr>
          <p:cNvPicPr>
            <a:picLocks noChangeAspect="1"/>
          </p:cNvPicPr>
          <p:nvPr/>
        </p:nvPicPr>
        <p:blipFill>
          <a:blip r:embed="rId4"/>
          <a:stretch>
            <a:fillRect/>
          </a:stretch>
        </p:blipFill>
        <p:spPr>
          <a:xfrm>
            <a:off x="7255206" y="714587"/>
            <a:ext cx="3917813" cy="2497600"/>
          </a:xfrm>
          <a:prstGeom prst="rect">
            <a:avLst/>
          </a:prstGeom>
        </p:spPr>
      </p:pic>
      <p:pic>
        <p:nvPicPr>
          <p:cNvPr id="1026" name="Picture 2" descr="https://www.elixir-europe.org/system/files/250_elixir_nl_node_logo.png">
            <a:extLst>
              <a:ext uri="{FF2B5EF4-FFF2-40B4-BE49-F238E27FC236}">
                <a16:creationId xmlns:a16="http://schemas.microsoft.com/office/drawing/2014/main" id="{9C597FD9-C8D8-4642-8375-87425E989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5206" y="3850666"/>
            <a:ext cx="2381250"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elixir-europe.org/system/files/ELIXIR_CZECHREPUBLIC_white_background.png">
            <a:extLst>
              <a:ext uri="{FF2B5EF4-FFF2-40B4-BE49-F238E27FC236}">
                <a16:creationId xmlns:a16="http://schemas.microsoft.com/office/drawing/2014/main" id="{92C13B08-3525-4897-BD1F-1AA32FA0C8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9759" y="3755417"/>
            <a:ext cx="1809750" cy="132397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C96959B-7F7B-416F-81F9-B001E1CE15A2}"/>
              </a:ext>
            </a:extLst>
          </p:cNvPr>
          <p:cNvSpPr/>
          <p:nvPr/>
        </p:nvSpPr>
        <p:spPr>
          <a:xfrm>
            <a:off x="8283031" y="5371623"/>
            <a:ext cx="2201603" cy="507831"/>
          </a:xfrm>
          <a:prstGeom prst="rect">
            <a:avLst/>
          </a:prstGeom>
        </p:spPr>
        <p:txBody>
          <a:bodyPr wrap="square">
            <a:spAutoFit/>
          </a:bodyPr>
          <a:lstStyle/>
          <a:p>
            <a:pPr algn="ctr"/>
            <a:r>
              <a:rPr lang="en-GB" sz="900" dirty="0">
                <a:solidFill>
                  <a:schemeClr val="tx1">
                    <a:lumMod val="50000"/>
                    <a:lumOff val="50000"/>
                  </a:schemeClr>
                </a:solidFill>
              </a:rPr>
              <a:t>https://github.com/datastewardshipportal</a:t>
            </a:r>
          </a:p>
          <a:p>
            <a:pPr algn="ctr"/>
            <a:endParaRPr lang="en-GB" sz="900" dirty="0">
              <a:solidFill>
                <a:schemeClr val="tx1">
                  <a:lumMod val="50000"/>
                  <a:lumOff val="50000"/>
                </a:schemeClr>
              </a:solidFill>
            </a:endParaRPr>
          </a:p>
          <a:p>
            <a:pPr algn="ctr"/>
            <a:r>
              <a:rPr lang="en-GB" sz="900" dirty="0">
                <a:solidFill>
                  <a:schemeClr val="tx1">
                    <a:lumMod val="50000"/>
                    <a:lumOff val="50000"/>
                  </a:schemeClr>
                </a:solidFill>
              </a:rPr>
              <a:t>http://dmp.fairdata.solutions</a:t>
            </a:r>
          </a:p>
        </p:txBody>
      </p:sp>
      <p:sp>
        <p:nvSpPr>
          <p:cNvPr id="18" name="Rectangle 17">
            <a:extLst>
              <a:ext uri="{FF2B5EF4-FFF2-40B4-BE49-F238E27FC236}">
                <a16:creationId xmlns:a16="http://schemas.microsoft.com/office/drawing/2014/main" id="{397F0FAE-FC56-409D-852D-99A32DF56B71}"/>
              </a:ext>
            </a:extLst>
          </p:cNvPr>
          <p:cNvSpPr/>
          <p:nvPr/>
        </p:nvSpPr>
        <p:spPr>
          <a:xfrm>
            <a:off x="1041360" y="5705579"/>
            <a:ext cx="4277308" cy="507831"/>
          </a:xfrm>
          <a:prstGeom prst="rect">
            <a:avLst/>
          </a:prstGeom>
        </p:spPr>
        <p:txBody>
          <a:bodyPr wrap="square">
            <a:spAutoFit/>
          </a:bodyPr>
          <a:lstStyle/>
          <a:p>
            <a:pPr algn="ctr"/>
            <a:r>
              <a:rPr lang="en-GB" sz="900" dirty="0">
                <a:solidFill>
                  <a:schemeClr val="tx1">
                    <a:lumMod val="50000"/>
                    <a:lumOff val="50000"/>
                  </a:schemeClr>
                </a:solidFill>
              </a:rPr>
              <a:t>https://www.rd-alliance.org/groups/dmp-common-standards-wg</a:t>
            </a:r>
            <a:br>
              <a:rPr lang="en-GB" sz="900" dirty="0">
                <a:solidFill>
                  <a:schemeClr val="tx1">
                    <a:lumMod val="50000"/>
                    <a:lumOff val="50000"/>
                  </a:schemeClr>
                </a:solidFill>
              </a:rPr>
            </a:br>
            <a:endParaRPr lang="en-GB" sz="900" dirty="0">
              <a:solidFill>
                <a:schemeClr val="tx1">
                  <a:lumMod val="50000"/>
                  <a:lumOff val="50000"/>
                </a:schemeClr>
              </a:solidFill>
            </a:endParaRPr>
          </a:p>
          <a:p>
            <a:pPr algn="ctr"/>
            <a:r>
              <a:rPr lang="en-GB" sz="900" dirty="0">
                <a:solidFill>
                  <a:schemeClr val="tx1">
                    <a:lumMod val="50000"/>
                    <a:lumOff val="50000"/>
                  </a:schemeClr>
                </a:solidFill>
              </a:rPr>
              <a:t>https://www.rd-alliance.org/groups/active-data-management-plans.html</a:t>
            </a:r>
          </a:p>
        </p:txBody>
      </p:sp>
      <p:pic>
        <p:nvPicPr>
          <p:cNvPr id="1030" name="Picture 6" descr="https://www.rd-alliance.org/sites/all/themes/dotte/logo.png">
            <a:extLst>
              <a:ext uri="{FF2B5EF4-FFF2-40B4-BE49-F238E27FC236}">
                <a16:creationId xmlns:a16="http://schemas.microsoft.com/office/drawing/2014/main" id="{BC56C80D-A421-49C2-90A1-5DE909FB16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3287" y="4547839"/>
            <a:ext cx="1833454" cy="1034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4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B348D-C8D2-42DA-B926-2E0372EA297F}"/>
              </a:ext>
            </a:extLst>
          </p:cNvPr>
          <p:cNvSpPr>
            <a:spLocks noGrp="1"/>
          </p:cNvSpPr>
          <p:nvPr>
            <p:ph type="sldNum" sz="quarter" idx="12"/>
          </p:nvPr>
        </p:nvSpPr>
        <p:spPr/>
        <p:txBody>
          <a:bodyPr/>
          <a:lstStyle/>
          <a:p>
            <a:fld id="{6FF9F0C5-380F-41C2-899A-BAC0F0927E16}" type="slidenum">
              <a:rPr lang="en-US" sz="2400" smtClean="0"/>
              <a:t>2</a:t>
            </a:fld>
            <a:endParaRPr lang="en-US" sz="2400"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1.1. What is a Data Management Plan (DMP)</a:t>
            </a:r>
          </a:p>
        </p:txBody>
      </p:sp>
      <p:sp>
        <p:nvSpPr>
          <p:cNvPr id="10" name="Title 3">
            <a:extLst>
              <a:ext uri="{FF2B5EF4-FFF2-40B4-BE49-F238E27FC236}">
                <a16:creationId xmlns:a16="http://schemas.microsoft.com/office/drawing/2014/main" id="{30E17CDD-C8CB-4ADE-8A61-D67FA4039920}"/>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1. Data Management Plans</a:t>
            </a:r>
          </a:p>
        </p:txBody>
      </p:sp>
      <p:pic>
        <p:nvPicPr>
          <p:cNvPr id="13" name="Picture 2" descr="http://www.inesc-id.pt/wp-content/uploads/2017/03/InescID_logo-s-1103x539.png">
            <a:extLst>
              <a:ext uri="{FF2B5EF4-FFF2-40B4-BE49-F238E27FC236}">
                <a16:creationId xmlns:a16="http://schemas.microsoft.com/office/drawing/2014/main" id="{E39B552F-6E2E-4815-A2E7-DEDCFA5AE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6">
            <a:extLst>
              <a:ext uri="{FF2B5EF4-FFF2-40B4-BE49-F238E27FC236}">
                <a16:creationId xmlns:a16="http://schemas.microsoft.com/office/drawing/2014/main" id="{91C76C84-C3D5-4B7F-B511-4BBE5E4BF8D9}"/>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1" name="Date Placeholder 7">
            <a:extLst>
              <a:ext uri="{FF2B5EF4-FFF2-40B4-BE49-F238E27FC236}">
                <a16:creationId xmlns:a16="http://schemas.microsoft.com/office/drawing/2014/main" id="{116B08F2-BF41-4602-96F1-4CBAEB12E9C4}"/>
              </a:ext>
            </a:extLst>
          </p:cNvPr>
          <p:cNvSpPr>
            <a:spLocks noGrp="1"/>
          </p:cNvSpPr>
          <p:nvPr>
            <p:ph type="dt" sz="half" idx="10"/>
          </p:nvPr>
        </p:nvSpPr>
        <p:spPr>
          <a:xfrm>
            <a:off x="9803744" y="6356350"/>
            <a:ext cx="959790" cy="365125"/>
          </a:xfrm>
        </p:spPr>
        <p:txBody>
          <a:bodyPr/>
          <a:lstStyle/>
          <a:p>
            <a:r>
              <a:rPr lang="en-US" dirty="0"/>
              <a:t>19/03/2018</a:t>
            </a:r>
          </a:p>
        </p:txBody>
      </p:sp>
      <p:sp>
        <p:nvSpPr>
          <p:cNvPr id="12" name="Content Placeholder 4">
            <a:extLst>
              <a:ext uri="{FF2B5EF4-FFF2-40B4-BE49-F238E27FC236}">
                <a16:creationId xmlns:a16="http://schemas.microsoft.com/office/drawing/2014/main" id="{60C2CE49-ACCE-4D21-82CB-A89525A8C218}"/>
              </a:ext>
            </a:extLst>
          </p:cNvPr>
          <p:cNvSpPr>
            <a:spLocks noGrp="1"/>
          </p:cNvSpPr>
          <p:nvPr>
            <p:ph sz="half" idx="1"/>
          </p:nvPr>
        </p:nvSpPr>
        <p:spPr>
          <a:xfrm>
            <a:off x="331220" y="1269351"/>
            <a:ext cx="6429580" cy="4543548"/>
          </a:xfrm>
        </p:spPr>
        <p:txBody>
          <a:bodyPr>
            <a:noAutofit/>
          </a:bodyPr>
          <a:lstStyle/>
          <a:p>
            <a:pPr>
              <a:buClr>
                <a:srgbClr val="92D050"/>
              </a:buClr>
            </a:pPr>
            <a:r>
              <a:rPr lang="en-US" sz="2000" dirty="0"/>
              <a:t>A </a:t>
            </a:r>
            <a:r>
              <a:rPr lang="en-US" sz="2000" b="1" dirty="0"/>
              <a:t>DMP</a:t>
            </a:r>
            <a:r>
              <a:rPr lang="en-US" sz="2000" dirty="0"/>
              <a:t> is a </a:t>
            </a:r>
            <a:r>
              <a:rPr lang="en-US" sz="2000" b="1" dirty="0"/>
              <a:t>document</a:t>
            </a:r>
            <a:r>
              <a:rPr lang="en-US" sz="2000" dirty="0"/>
              <a:t> used to </a:t>
            </a:r>
            <a:r>
              <a:rPr lang="en-US" sz="2000" b="1" dirty="0"/>
              <a:t>support data management </a:t>
            </a:r>
            <a:r>
              <a:rPr lang="en-US" sz="2000" dirty="0"/>
              <a:t>in </a:t>
            </a:r>
            <a:r>
              <a:rPr lang="en-US" sz="2000" b="1" dirty="0"/>
              <a:t>research projects</a:t>
            </a:r>
            <a:r>
              <a:rPr lang="en-US" sz="2000" dirty="0"/>
              <a:t>. </a:t>
            </a:r>
          </a:p>
          <a:p>
            <a:pPr>
              <a:buClr>
                <a:srgbClr val="92D050"/>
              </a:buClr>
            </a:pPr>
            <a:r>
              <a:rPr lang="en-US" sz="2000" dirty="0"/>
              <a:t>That implies detailing  its :</a:t>
            </a:r>
          </a:p>
          <a:p>
            <a:pPr lvl="1">
              <a:buClr>
                <a:srgbClr val="92D050"/>
              </a:buClr>
            </a:pPr>
            <a:r>
              <a:rPr lang="en-US" sz="1600" b="1" dirty="0"/>
              <a:t>Identity </a:t>
            </a:r>
          </a:p>
          <a:p>
            <a:pPr lvl="1">
              <a:buClr>
                <a:srgbClr val="92D050"/>
              </a:buClr>
            </a:pPr>
            <a:r>
              <a:rPr lang="en-US" sz="1600" b="1" dirty="0"/>
              <a:t>Organization</a:t>
            </a:r>
            <a:endParaRPr lang="en-US" sz="1600" dirty="0"/>
          </a:p>
          <a:p>
            <a:pPr lvl="1">
              <a:buClr>
                <a:srgbClr val="92D050"/>
              </a:buClr>
            </a:pPr>
            <a:r>
              <a:rPr lang="en-US" sz="1600" b="1" dirty="0"/>
              <a:t>Documentation</a:t>
            </a:r>
          </a:p>
          <a:p>
            <a:pPr lvl="1">
              <a:buClr>
                <a:srgbClr val="92D050"/>
              </a:buClr>
            </a:pPr>
            <a:r>
              <a:rPr lang="en-US" sz="1600" b="1" dirty="0"/>
              <a:t>Data Quality</a:t>
            </a:r>
            <a:endParaRPr lang="en-US" sz="1600" dirty="0"/>
          </a:p>
          <a:p>
            <a:pPr lvl="1">
              <a:buClr>
                <a:srgbClr val="92D050"/>
              </a:buClr>
            </a:pPr>
            <a:r>
              <a:rPr lang="en-US" sz="1600" b="1" dirty="0"/>
              <a:t>Preservation</a:t>
            </a:r>
            <a:endParaRPr lang="en-US" sz="1600" dirty="0"/>
          </a:p>
          <a:p>
            <a:pPr lvl="1">
              <a:buClr>
                <a:srgbClr val="92D050"/>
              </a:buClr>
            </a:pPr>
            <a:r>
              <a:rPr lang="en-US" sz="1600" b="1" dirty="0"/>
              <a:t>Policies</a:t>
            </a:r>
          </a:p>
          <a:p>
            <a:pPr lvl="1">
              <a:buClr>
                <a:srgbClr val="92D050"/>
              </a:buClr>
            </a:pPr>
            <a:r>
              <a:rPr lang="en-US" sz="1600" b="1" dirty="0"/>
              <a:t>Dissemination</a:t>
            </a:r>
            <a:r>
              <a:rPr lang="en-US" sz="1600" dirty="0"/>
              <a:t>,</a:t>
            </a:r>
          </a:p>
          <a:p>
            <a:pPr lvl="1">
              <a:buClr>
                <a:srgbClr val="92D050"/>
              </a:buClr>
            </a:pPr>
            <a:r>
              <a:rPr lang="en-US" sz="1600" b="1" dirty="0" err="1"/>
              <a:t>Etc</a:t>
            </a:r>
            <a:r>
              <a:rPr lang="en-US" sz="1600" b="1" dirty="0"/>
              <a:t>…</a:t>
            </a:r>
            <a:endParaRPr lang="en-US" sz="1600" dirty="0"/>
          </a:p>
          <a:p>
            <a:pPr lvl="1">
              <a:buClr>
                <a:srgbClr val="92D050"/>
              </a:buClr>
            </a:pPr>
            <a:endParaRPr lang="en-US" sz="2000" b="1" dirty="0"/>
          </a:p>
          <a:p>
            <a:pPr>
              <a:buClr>
                <a:srgbClr val="92D050"/>
              </a:buClr>
            </a:pPr>
            <a:r>
              <a:rPr lang="en-GB" sz="2000" dirty="0"/>
              <a:t>Currently most DMPs are </a:t>
            </a:r>
            <a:r>
              <a:rPr lang="en-GB" sz="2000" b="1" dirty="0"/>
              <a:t>manually created</a:t>
            </a:r>
            <a:r>
              <a:rPr lang="en-GB" sz="2000" dirty="0"/>
              <a:t> by researchers using </a:t>
            </a:r>
            <a:r>
              <a:rPr lang="en-GB" sz="2000" b="1" dirty="0"/>
              <a:t>checklists</a:t>
            </a:r>
            <a:r>
              <a:rPr lang="en-GB" sz="2000" dirty="0"/>
              <a:t> and </a:t>
            </a:r>
            <a:r>
              <a:rPr lang="en-GB" sz="2000" b="1" dirty="0"/>
              <a:t>online tools</a:t>
            </a:r>
            <a:r>
              <a:rPr lang="en-GB" sz="2000" dirty="0"/>
              <a:t>, such as </a:t>
            </a:r>
            <a:r>
              <a:rPr lang="en-GB" sz="2000" b="1" dirty="0"/>
              <a:t>DMP Tool </a:t>
            </a:r>
            <a:r>
              <a:rPr lang="en-GB" sz="2000" dirty="0"/>
              <a:t>or </a:t>
            </a:r>
            <a:r>
              <a:rPr lang="en-GB" sz="2000" b="1" dirty="0"/>
              <a:t>DMP Online</a:t>
            </a:r>
            <a:r>
              <a:rPr lang="en-GB" sz="2000" dirty="0"/>
              <a:t>.</a:t>
            </a:r>
            <a:endParaRPr lang="en-GB" sz="2000" b="1" dirty="0"/>
          </a:p>
        </p:txBody>
      </p:sp>
      <p:pic>
        <p:nvPicPr>
          <p:cNvPr id="2050" name="Picture 2" descr="Databehandlingsplan">
            <a:extLst>
              <a:ext uri="{FF2B5EF4-FFF2-40B4-BE49-F238E27FC236}">
                <a16:creationId xmlns:a16="http://schemas.microsoft.com/office/drawing/2014/main" id="{63BC2363-4891-4B31-8AB2-D3F8056B4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476" y="222865"/>
            <a:ext cx="3318260" cy="331826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84ECEEFE-5515-4081-9345-DB16ADEEE416}"/>
              </a:ext>
            </a:extLst>
          </p:cNvPr>
          <p:cNvSpPr/>
          <p:nvPr/>
        </p:nvSpPr>
        <p:spPr>
          <a:xfrm>
            <a:off x="7575978" y="3648574"/>
            <a:ext cx="3318260" cy="230832"/>
          </a:xfrm>
          <a:prstGeom prst="rect">
            <a:avLst/>
          </a:prstGeom>
        </p:spPr>
        <p:txBody>
          <a:bodyPr wrap="square">
            <a:spAutoFit/>
          </a:bodyPr>
          <a:lstStyle/>
          <a:p>
            <a:r>
              <a:rPr lang="en-GB" sz="900" dirty="0">
                <a:solidFill>
                  <a:schemeClr val="tx1">
                    <a:lumMod val="50000"/>
                    <a:lumOff val="50000"/>
                  </a:schemeClr>
                </a:solidFill>
              </a:rPr>
              <a:t>https://en.uit.no/ub/forskningsstotte/art?p_document_id=473665</a:t>
            </a:r>
          </a:p>
        </p:txBody>
      </p:sp>
      <p:pic>
        <p:nvPicPr>
          <p:cNvPr id="2054" name="Picture 6" descr="DMPTool">
            <a:extLst>
              <a:ext uri="{FF2B5EF4-FFF2-40B4-BE49-F238E27FC236}">
                <a16:creationId xmlns:a16="http://schemas.microsoft.com/office/drawing/2014/main" id="{23C15D74-6C9E-41C6-9047-0DDE4CF257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5811" y="3940357"/>
            <a:ext cx="2887307" cy="78501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F84D9CA-3DC7-4306-9030-27EB5D88EB0B}"/>
              </a:ext>
            </a:extLst>
          </p:cNvPr>
          <p:cNvSpPr/>
          <p:nvPr/>
        </p:nvSpPr>
        <p:spPr>
          <a:xfrm>
            <a:off x="8976737" y="5148445"/>
            <a:ext cx="1654013" cy="784830"/>
          </a:xfrm>
          <a:prstGeom prst="rect">
            <a:avLst/>
          </a:prstGeom>
        </p:spPr>
        <p:txBody>
          <a:bodyPr wrap="square">
            <a:spAutoFit/>
          </a:bodyPr>
          <a:lstStyle/>
          <a:p>
            <a:r>
              <a:rPr lang="en-GB" sz="900" dirty="0">
                <a:solidFill>
                  <a:schemeClr val="tx1">
                    <a:lumMod val="50000"/>
                    <a:lumOff val="50000"/>
                  </a:schemeClr>
                </a:solidFill>
              </a:rPr>
              <a:t>https://dmptool.org/</a:t>
            </a:r>
          </a:p>
          <a:p>
            <a:endParaRPr lang="en-GB" sz="900" dirty="0">
              <a:solidFill>
                <a:schemeClr val="tx1">
                  <a:lumMod val="50000"/>
                  <a:lumOff val="50000"/>
                </a:schemeClr>
              </a:solidFill>
            </a:endParaRPr>
          </a:p>
          <a:p>
            <a:r>
              <a:rPr lang="en-GB" sz="900" dirty="0">
                <a:solidFill>
                  <a:schemeClr val="tx1">
                    <a:lumMod val="50000"/>
                    <a:lumOff val="50000"/>
                  </a:schemeClr>
                </a:solidFill>
              </a:rPr>
              <a:t>https://dataone.org</a:t>
            </a:r>
          </a:p>
          <a:p>
            <a:endParaRPr lang="en-GB" sz="900" dirty="0">
              <a:solidFill>
                <a:schemeClr val="tx1">
                  <a:lumMod val="50000"/>
                  <a:lumOff val="50000"/>
                </a:schemeClr>
              </a:solidFill>
            </a:endParaRPr>
          </a:p>
          <a:p>
            <a:r>
              <a:rPr lang="en-GB" sz="900" dirty="0">
                <a:solidFill>
                  <a:schemeClr val="tx1">
                    <a:lumMod val="50000"/>
                    <a:lumOff val="50000"/>
                  </a:schemeClr>
                </a:solidFill>
              </a:rPr>
              <a:t>https://dmponline.dcc.ac.uk/</a:t>
            </a:r>
          </a:p>
        </p:txBody>
      </p:sp>
      <p:pic>
        <p:nvPicPr>
          <p:cNvPr id="2056" name="Picture 8" descr="DataONE">
            <a:extLst>
              <a:ext uri="{FF2B5EF4-FFF2-40B4-BE49-F238E27FC236}">
                <a16:creationId xmlns:a16="http://schemas.microsoft.com/office/drawing/2014/main" id="{D05C3FC6-12A9-4125-B27B-35CB57F070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3574" y="3940357"/>
            <a:ext cx="2271283" cy="7687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sultado de imagem para dmp online">
            <a:extLst>
              <a:ext uri="{FF2B5EF4-FFF2-40B4-BE49-F238E27FC236}">
                <a16:creationId xmlns:a16="http://schemas.microsoft.com/office/drawing/2014/main" id="{8B0F1817-AEBC-4B06-BDA7-B3958E5287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1858" y="4826435"/>
            <a:ext cx="1354714" cy="1354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5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B348D-C8D2-42DA-B926-2E0372EA297F}"/>
              </a:ext>
            </a:extLst>
          </p:cNvPr>
          <p:cNvSpPr>
            <a:spLocks noGrp="1"/>
          </p:cNvSpPr>
          <p:nvPr>
            <p:ph type="sldNum" sz="quarter" idx="12"/>
          </p:nvPr>
        </p:nvSpPr>
        <p:spPr/>
        <p:txBody>
          <a:bodyPr/>
          <a:lstStyle/>
          <a:p>
            <a:fld id="{6FF9F0C5-380F-41C2-899A-BAC0F0927E16}" type="slidenum">
              <a:rPr lang="en-US" sz="2400" smtClean="0"/>
              <a:t>3</a:t>
            </a:fld>
            <a:endParaRPr lang="en-US" sz="2400"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1.2. DMP Drawbacks</a:t>
            </a:r>
          </a:p>
        </p:txBody>
      </p:sp>
      <p:sp>
        <p:nvSpPr>
          <p:cNvPr id="10" name="Title 3">
            <a:extLst>
              <a:ext uri="{FF2B5EF4-FFF2-40B4-BE49-F238E27FC236}">
                <a16:creationId xmlns:a16="http://schemas.microsoft.com/office/drawing/2014/main" id="{30E17CDD-C8CB-4ADE-8A61-D67FA4039920}"/>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1. Data Management Plans</a:t>
            </a:r>
          </a:p>
        </p:txBody>
      </p:sp>
      <p:pic>
        <p:nvPicPr>
          <p:cNvPr id="13" name="Picture 2" descr="http://www.inesc-id.pt/wp-content/uploads/2017/03/InescID_logo-s-1103x539.png">
            <a:extLst>
              <a:ext uri="{FF2B5EF4-FFF2-40B4-BE49-F238E27FC236}">
                <a16:creationId xmlns:a16="http://schemas.microsoft.com/office/drawing/2014/main" id="{E39B552F-6E2E-4815-A2E7-DEDCFA5AE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6">
            <a:extLst>
              <a:ext uri="{FF2B5EF4-FFF2-40B4-BE49-F238E27FC236}">
                <a16:creationId xmlns:a16="http://schemas.microsoft.com/office/drawing/2014/main" id="{91C76C84-C3D5-4B7F-B511-4BBE5E4BF8D9}"/>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1" name="Date Placeholder 7">
            <a:extLst>
              <a:ext uri="{FF2B5EF4-FFF2-40B4-BE49-F238E27FC236}">
                <a16:creationId xmlns:a16="http://schemas.microsoft.com/office/drawing/2014/main" id="{116B08F2-BF41-4602-96F1-4CBAEB12E9C4}"/>
              </a:ext>
            </a:extLst>
          </p:cNvPr>
          <p:cNvSpPr>
            <a:spLocks noGrp="1"/>
          </p:cNvSpPr>
          <p:nvPr>
            <p:ph type="dt" sz="half" idx="10"/>
          </p:nvPr>
        </p:nvSpPr>
        <p:spPr>
          <a:xfrm>
            <a:off x="9803744" y="6356350"/>
            <a:ext cx="959790" cy="365125"/>
          </a:xfrm>
        </p:spPr>
        <p:txBody>
          <a:bodyPr/>
          <a:lstStyle/>
          <a:p>
            <a:r>
              <a:rPr lang="en-US" dirty="0"/>
              <a:t>19/03/2018</a:t>
            </a:r>
          </a:p>
        </p:txBody>
      </p:sp>
      <p:sp>
        <p:nvSpPr>
          <p:cNvPr id="12" name="Content Placeholder 4">
            <a:extLst>
              <a:ext uri="{FF2B5EF4-FFF2-40B4-BE49-F238E27FC236}">
                <a16:creationId xmlns:a16="http://schemas.microsoft.com/office/drawing/2014/main" id="{60C2CE49-ACCE-4D21-82CB-A89525A8C218}"/>
              </a:ext>
            </a:extLst>
          </p:cNvPr>
          <p:cNvSpPr>
            <a:spLocks noGrp="1"/>
          </p:cNvSpPr>
          <p:nvPr>
            <p:ph sz="half" idx="1"/>
          </p:nvPr>
        </p:nvSpPr>
        <p:spPr>
          <a:xfrm>
            <a:off x="331220" y="1269351"/>
            <a:ext cx="6160255" cy="4543548"/>
          </a:xfrm>
        </p:spPr>
        <p:txBody>
          <a:bodyPr>
            <a:noAutofit/>
          </a:bodyPr>
          <a:lstStyle/>
          <a:p>
            <a:pPr>
              <a:buClr>
                <a:srgbClr val="92D050"/>
              </a:buClr>
            </a:pPr>
            <a:r>
              <a:rPr lang="en-US" sz="2000" dirty="0"/>
              <a:t>In effect, currently a DMP is a mostly </a:t>
            </a:r>
            <a:r>
              <a:rPr lang="en-US" sz="2000" b="1" dirty="0"/>
              <a:t>static</a:t>
            </a:r>
            <a:r>
              <a:rPr lang="en-US" sz="2000" dirty="0"/>
              <a:t> document.</a:t>
            </a:r>
            <a:endParaRPr lang="en-US" sz="2000" b="1" dirty="0"/>
          </a:p>
          <a:p>
            <a:pPr marL="0" indent="0">
              <a:buClr>
                <a:srgbClr val="92D050"/>
              </a:buClr>
              <a:buNone/>
            </a:pPr>
            <a:endParaRPr lang="en-US" sz="2000" dirty="0"/>
          </a:p>
          <a:p>
            <a:pPr>
              <a:buClr>
                <a:srgbClr val="92D050"/>
              </a:buClr>
            </a:pPr>
            <a:r>
              <a:rPr lang="en-US" sz="2000" dirty="0"/>
              <a:t>The </a:t>
            </a:r>
            <a:r>
              <a:rPr lang="en-US" sz="2000" b="1" dirty="0"/>
              <a:t>information</a:t>
            </a:r>
            <a:r>
              <a:rPr lang="en-US" sz="2000" dirty="0"/>
              <a:t> is often </a:t>
            </a:r>
            <a:r>
              <a:rPr lang="en-US" sz="2000" b="1" dirty="0"/>
              <a:t>broad</a:t>
            </a:r>
            <a:r>
              <a:rPr lang="en-US" sz="2000" dirty="0"/>
              <a:t> and </a:t>
            </a:r>
            <a:r>
              <a:rPr lang="en-US" sz="2000" b="1" dirty="0"/>
              <a:t>unclear</a:t>
            </a:r>
            <a:r>
              <a:rPr lang="en-US" sz="2000" dirty="0"/>
              <a:t>. </a:t>
            </a:r>
            <a:r>
              <a:rPr lang="en-US" sz="2000" b="1" dirty="0"/>
              <a:t>Varying</a:t>
            </a:r>
            <a:r>
              <a:rPr lang="en-US" sz="2000" dirty="0"/>
              <a:t> both on the degree of </a:t>
            </a:r>
            <a:r>
              <a:rPr lang="en-US" sz="2000" b="1" dirty="0"/>
              <a:t>expertise</a:t>
            </a:r>
            <a:r>
              <a:rPr lang="en-US" sz="2000" dirty="0"/>
              <a:t> and </a:t>
            </a:r>
            <a:r>
              <a:rPr lang="en-US" sz="2000" b="1" dirty="0"/>
              <a:t>meticulousness</a:t>
            </a:r>
            <a:r>
              <a:rPr lang="en-US" sz="2000" dirty="0"/>
              <a:t> of the DMP creator.</a:t>
            </a:r>
          </a:p>
          <a:p>
            <a:pPr marL="0" indent="0">
              <a:buClr>
                <a:srgbClr val="92D050"/>
              </a:buClr>
              <a:buNone/>
            </a:pPr>
            <a:endParaRPr lang="en-US" sz="2000" b="1" dirty="0"/>
          </a:p>
          <a:p>
            <a:pPr>
              <a:buClr>
                <a:srgbClr val="92D050"/>
              </a:buClr>
            </a:pPr>
            <a:r>
              <a:rPr lang="en-GB" sz="2000" dirty="0"/>
              <a:t>Ideally a DMP </a:t>
            </a:r>
            <a:r>
              <a:rPr lang="en-GB" sz="2000" b="1" dirty="0"/>
              <a:t>should</a:t>
            </a:r>
            <a:r>
              <a:rPr lang="en-GB" sz="2000" dirty="0"/>
              <a:t> </a:t>
            </a:r>
            <a:r>
              <a:rPr lang="en-GB" sz="2000" b="1" dirty="0"/>
              <a:t>be</a:t>
            </a:r>
            <a:r>
              <a:rPr lang="en-GB" sz="2000" dirty="0"/>
              <a:t> </a:t>
            </a:r>
            <a:r>
              <a:rPr lang="en-GB" sz="2000" b="1" dirty="0"/>
              <a:t>dynamic</a:t>
            </a:r>
            <a:r>
              <a:rPr lang="en-GB" sz="2000" dirty="0"/>
              <a:t> in nature, and a </a:t>
            </a:r>
            <a:r>
              <a:rPr lang="en-GB" sz="2000" b="1" dirty="0"/>
              <a:t>fundamental</a:t>
            </a:r>
            <a:r>
              <a:rPr lang="en-GB" sz="2000" dirty="0"/>
              <a:t> </a:t>
            </a:r>
            <a:r>
              <a:rPr lang="en-GB" sz="2000" b="1" dirty="0"/>
              <a:t>part</a:t>
            </a:r>
            <a:r>
              <a:rPr lang="en-GB" sz="2000" dirty="0"/>
              <a:t> of </a:t>
            </a:r>
            <a:r>
              <a:rPr lang="en-GB" sz="2000" b="1" dirty="0"/>
              <a:t>research</a:t>
            </a:r>
            <a:r>
              <a:rPr lang="en-GB" sz="2000" dirty="0"/>
              <a:t>.</a:t>
            </a:r>
            <a:endParaRPr lang="en-GB" sz="2000" b="1" dirty="0"/>
          </a:p>
          <a:p>
            <a:pPr>
              <a:buClr>
                <a:srgbClr val="92D050"/>
              </a:buClr>
            </a:pPr>
            <a:endParaRPr lang="en-GB" sz="2000" b="1" dirty="0"/>
          </a:p>
          <a:p>
            <a:pPr>
              <a:buClr>
                <a:srgbClr val="92D050"/>
              </a:buClr>
            </a:pPr>
            <a:r>
              <a:rPr lang="en-US" sz="2000" dirty="0"/>
              <a:t>A </a:t>
            </a:r>
            <a:r>
              <a:rPr lang="en-US" sz="2000" b="1" dirty="0"/>
              <a:t>human-readable</a:t>
            </a:r>
            <a:r>
              <a:rPr lang="en-US" sz="2000" dirty="0"/>
              <a:t> description is always </a:t>
            </a:r>
            <a:r>
              <a:rPr lang="en-US" sz="2000" b="1" dirty="0"/>
              <a:t>needed</a:t>
            </a:r>
            <a:r>
              <a:rPr lang="en-US" sz="2000" dirty="0"/>
              <a:t>, however DMPs </a:t>
            </a:r>
            <a:r>
              <a:rPr lang="en-US" sz="2000" b="1" dirty="0"/>
              <a:t>should</a:t>
            </a:r>
            <a:r>
              <a:rPr lang="en-US" sz="2000" dirty="0"/>
              <a:t> have </a:t>
            </a:r>
            <a:r>
              <a:rPr lang="en-US" sz="2000" b="1" dirty="0"/>
              <a:t>machine-actionable</a:t>
            </a:r>
            <a:r>
              <a:rPr lang="en-US" sz="2000" dirty="0"/>
              <a:t> added </a:t>
            </a:r>
            <a:r>
              <a:rPr lang="en-US" sz="2000" b="1" dirty="0"/>
              <a:t>value</a:t>
            </a:r>
          </a:p>
          <a:p>
            <a:pPr>
              <a:buClr>
                <a:srgbClr val="92D050"/>
              </a:buClr>
            </a:pPr>
            <a:endParaRPr lang="en-GB" sz="2000" b="1" dirty="0"/>
          </a:p>
          <a:p>
            <a:pPr>
              <a:buClr>
                <a:srgbClr val="92D050"/>
              </a:buClr>
            </a:pPr>
            <a:r>
              <a:rPr lang="en-GB" sz="2000" dirty="0"/>
              <a:t>It is however often </a:t>
            </a:r>
            <a:r>
              <a:rPr lang="en-GB" sz="2000" b="1" dirty="0"/>
              <a:t>considered </a:t>
            </a:r>
            <a:r>
              <a:rPr lang="en-GB" sz="2000" dirty="0"/>
              <a:t>a </a:t>
            </a:r>
            <a:r>
              <a:rPr lang="en-GB" sz="2000" b="1" dirty="0"/>
              <a:t>bureaucratic</a:t>
            </a:r>
            <a:r>
              <a:rPr lang="en-GB" sz="2000" dirty="0"/>
              <a:t> </a:t>
            </a:r>
            <a:r>
              <a:rPr lang="en-GB" sz="2000" b="1" dirty="0"/>
              <a:t>hassle</a:t>
            </a:r>
            <a:r>
              <a:rPr lang="en-GB" sz="2000" dirty="0"/>
              <a:t>. </a:t>
            </a:r>
          </a:p>
          <a:p>
            <a:pPr>
              <a:buClr>
                <a:srgbClr val="92D050"/>
              </a:buClr>
            </a:pPr>
            <a:endParaRPr lang="en-GB" sz="2000" dirty="0"/>
          </a:p>
          <a:p>
            <a:pPr>
              <a:buClr>
                <a:srgbClr val="92D050"/>
              </a:buClr>
            </a:pPr>
            <a:endParaRPr lang="en-GB" sz="2000" dirty="0"/>
          </a:p>
        </p:txBody>
      </p:sp>
      <p:sp>
        <p:nvSpPr>
          <p:cNvPr id="14" name="Rectangle 13">
            <a:extLst>
              <a:ext uri="{FF2B5EF4-FFF2-40B4-BE49-F238E27FC236}">
                <a16:creationId xmlns:a16="http://schemas.microsoft.com/office/drawing/2014/main" id="{84ECEEFE-5515-4081-9345-DB16ADEEE416}"/>
              </a:ext>
            </a:extLst>
          </p:cNvPr>
          <p:cNvSpPr/>
          <p:nvPr/>
        </p:nvSpPr>
        <p:spPr>
          <a:xfrm>
            <a:off x="7215908" y="2902614"/>
            <a:ext cx="4137892" cy="369332"/>
          </a:xfrm>
          <a:prstGeom prst="rect">
            <a:avLst/>
          </a:prstGeom>
        </p:spPr>
        <p:txBody>
          <a:bodyPr wrap="square">
            <a:spAutoFit/>
          </a:bodyPr>
          <a:lstStyle/>
          <a:p>
            <a:r>
              <a:rPr lang="en-GB" sz="900" dirty="0">
                <a:solidFill>
                  <a:schemeClr val="tx1">
                    <a:lumMod val="50000"/>
                    <a:lumOff val="50000"/>
                  </a:schemeClr>
                </a:solidFill>
              </a:rPr>
              <a:t>https://www.economist.com/sites/default/files/imagecache/1000-width/images/print-edition/20170826_MAD001_0.jpg</a:t>
            </a:r>
          </a:p>
        </p:txBody>
      </p:sp>
      <p:pic>
        <p:nvPicPr>
          <p:cNvPr id="3074" name="Picture 2" descr="Resultado de imagem para red tape">
            <a:extLst>
              <a:ext uri="{FF2B5EF4-FFF2-40B4-BE49-F238E27FC236}">
                <a16:creationId xmlns:a16="http://schemas.microsoft.com/office/drawing/2014/main" id="{5A7108B5-9A9D-48C2-ABE1-323C24051D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908" y="418085"/>
            <a:ext cx="4137892" cy="2327564"/>
          </a:xfrm>
          <a:prstGeom prst="rect">
            <a:avLst/>
          </a:prstGeom>
          <a:noFill/>
          <a:ln w="12700">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458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39CB43-AA4B-4AB1-AE4D-AB0BE286F788}"/>
              </a:ext>
            </a:extLst>
          </p:cNvPr>
          <p:cNvSpPr>
            <a:spLocks noGrp="1"/>
          </p:cNvSpPr>
          <p:nvPr>
            <p:ph type="sldNum" sz="quarter" idx="12"/>
          </p:nvPr>
        </p:nvSpPr>
        <p:spPr/>
        <p:txBody>
          <a:bodyPr/>
          <a:lstStyle/>
          <a:p>
            <a:fld id="{6FF9F0C5-380F-41C2-899A-BAC0F0927E16}" type="slidenum">
              <a:rPr lang="en-US" sz="2400" smtClean="0"/>
              <a:t>4</a:t>
            </a:fld>
            <a:endParaRPr lang="en-US" sz="2400"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2.1. Why a Machine-Actionable DMP (</a:t>
            </a:r>
            <a:r>
              <a:rPr lang="en-GB" dirty="0" err="1">
                <a:solidFill>
                  <a:schemeClr val="tx1">
                    <a:lumMod val="50000"/>
                    <a:lumOff val="50000"/>
                  </a:schemeClr>
                </a:solidFill>
              </a:rPr>
              <a:t>maDMP</a:t>
            </a:r>
            <a:r>
              <a:rPr lang="en-GB" dirty="0">
                <a:solidFill>
                  <a:schemeClr val="tx1">
                    <a:lumMod val="50000"/>
                    <a:lumOff val="50000"/>
                  </a:schemeClr>
                </a:solidFill>
              </a:rPr>
              <a:t>)?</a:t>
            </a:r>
          </a:p>
        </p:txBody>
      </p:sp>
      <p:sp>
        <p:nvSpPr>
          <p:cNvPr id="9" name="Title 3">
            <a:extLst>
              <a:ext uri="{FF2B5EF4-FFF2-40B4-BE49-F238E27FC236}">
                <a16:creationId xmlns:a16="http://schemas.microsoft.com/office/drawing/2014/main" id="{641A70FB-5D4A-4F4E-9055-DB3BF5F66D42}"/>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2. Actionable-Machine Data Management Plan</a:t>
            </a:r>
          </a:p>
        </p:txBody>
      </p:sp>
      <p:pic>
        <p:nvPicPr>
          <p:cNvPr id="12" name="Picture 2" descr="http://www.inesc-id.pt/wp-content/uploads/2017/03/InescID_logo-s-1103x539.png">
            <a:extLst>
              <a:ext uri="{FF2B5EF4-FFF2-40B4-BE49-F238E27FC236}">
                <a16:creationId xmlns:a16="http://schemas.microsoft.com/office/drawing/2014/main" id="{19CD8AFE-0D50-47C3-9A2A-429FDEEFF7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6">
            <a:extLst>
              <a:ext uri="{FF2B5EF4-FFF2-40B4-BE49-F238E27FC236}">
                <a16:creationId xmlns:a16="http://schemas.microsoft.com/office/drawing/2014/main" id="{2ED8B0E6-820B-4975-AF15-5E352436CD4E}"/>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1" name="Date Placeholder 7">
            <a:extLst>
              <a:ext uri="{FF2B5EF4-FFF2-40B4-BE49-F238E27FC236}">
                <a16:creationId xmlns:a16="http://schemas.microsoft.com/office/drawing/2014/main" id="{7B326FA0-18D3-408F-AD13-7D6B056449CC}"/>
              </a:ext>
            </a:extLst>
          </p:cNvPr>
          <p:cNvSpPr>
            <a:spLocks noGrp="1"/>
          </p:cNvSpPr>
          <p:nvPr>
            <p:ph type="dt" sz="half" idx="10"/>
          </p:nvPr>
        </p:nvSpPr>
        <p:spPr>
          <a:xfrm>
            <a:off x="9803744" y="6356350"/>
            <a:ext cx="959790" cy="365125"/>
          </a:xfrm>
        </p:spPr>
        <p:txBody>
          <a:bodyPr/>
          <a:lstStyle/>
          <a:p>
            <a:r>
              <a:rPr lang="en-US" dirty="0"/>
              <a:t>19/03/2018</a:t>
            </a:r>
          </a:p>
        </p:txBody>
      </p:sp>
      <p:sp>
        <p:nvSpPr>
          <p:cNvPr id="13" name="Rectangle 12">
            <a:extLst>
              <a:ext uri="{FF2B5EF4-FFF2-40B4-BE49-F238E27FC236}">
                <a16:creationId xmlns:a16="http://schemas.microsoft.com/office/drawing/2014/main" id="{48C329B3-142F-4025-ABCB-0B5F8E2A69A3}"/>
              </a:ext>
            </a:extLst>
          </p:cNvPr>
          <p:cNvSpPr/>
          <p:nvPr/>
        </p:nvSpPr>
        <p:spPr>
          <a:xfrm>
            <a:off x="6345005" y="5095362"/>
            <a:ext cx="2556666" cy="230832"/>
          </a:xfrm>
          <a:prstGeom prst="rect">
            <a:avLst/>
          </a:prstGeom>
        </p:spPr>
        <p:txBody>
          <a:bodyPr wrap="square">
            <a:spAutoFit/>
          </a:bodyPr>
          <a:lstStyle/>
          <a:p>
            <a:r>
              <a:rPr lang="en-GB" sz="900" dirty="0">
                <a:solidFill>
                  <a:schemeClr val="tx1">
                    <a:lumMod val="50000"/>
                    <a:lumOff val="50000"/>
                  </a:schemeClr>
                </a:solidFill>
              </a:rPr>
              <a:t>https://riojournal.com/articles.php?id=13086</a:t>
            </a:r>
          </a:p>
        </p:txBody>
      </p:sp>
      <p:sp>
        <p:nvSpPr>
          <p:cNvPr id="14" name="Content Placeholder 4">
            <a:extLst>
              <a:ext uri="{FF2B5EF4-FFF2-40B4-BE49-F238E27FC236}">
                <a16:creationId xmlns:a16="http://schemas.microsoft.com/office/drawing/2014/main" id="{38E514CD-7EC7-4FAA-BAEE-520B5C023114}"/>
              </a:ext>
            </a:extLst>
          </p:cNvPr>
          <p:cNvSpPr>
            <a:spLocks noGrp="1"/>
          </p:cNvSpPr>
          <p:nvPr>
            <p:ph sz="half" idx="1"/>
          </p:nvPr>
        </p:nvSpPr>
        <p:spPr>
          <a:xfrm>
            <a:off x="331220" y="1269351"/>
            <a:ext cx="6160255" cy="4543548"/>
          </a:xfrm>
        </p:spPr>
        <p:txBody>
          <a:bodyPr>
            <a:noAutofit/>
          </a:bodyPr>
          <a:lstStyle/>
          <a:p>
            <a:pPr>
              <a:buClr>
                <a:srgbClr val="92D050"/>
              </a:buClr>
            </a:pPr>
            <a:r>
              <a:rPr lang="en-US" sz="2000" dirty="0"/>
              <a:t>The </a:t>
            </a:r>
            <a:r>
              <a:rPr lang="en-US" sz="2000" b="1" dirty="0"/>
              <a:t>Machine-Actionable Data Management Plan (</a:t>
            </a:r>
            <a:r>
              <a:rPr lang="en-US" sz="2000" b="1" dirty="0" err="1"/>
              <a:t>maDMP</a:t>
            </a:r>
            <a:r>
              <a:rPr lang="en-US" sz="2000" b="1" dirty="0"/>
              <a:t>)</a:t>
            </a:r>
            <a:r>
              <a:rPr lang="en-US" sz="2000" dirty="0"/>
              <a:t> concept appeared to </a:t>
            </a:r>
            <a:r>
              <a:rPr lang="en-US" sz="2000" b="1" dirty="0"/>
              <a:t>extend</a:t>
            </a:r>
            <a:r>
              <a:rPr lang="en-US" sz="2000" dirty="0"/>
              <a:t> the concept of </a:t>
            </a:r>
            <a:r>
              <a:rPr lang="en-US" sz="2000" b="1" dirty="0"/>
              <a:t>DMP</a:t>
            </a:r>
            <a:r>
              <a:rPr lang="en-US" sz="2000" dirty="0"/>
              <a:t>.</a:t>
            </a:r>
            <a:endParaRPr lang="en-US" sz="2000" b="1" dirty="0"/>
          </a:p>
          <a:p>
            <a:pPr>
              <a:buClr>
                <a:srgbClr val="92D050"/>
              </a:buClr>
            </a:pPr>
            <a:endParaRPr lang="en-US" sz="2000" dirty="0"/>
          </a:p>
          <a:p>
            <a:pPr>
              <a:buClr>
                <a:srgbClr val="92D050"/>
              </a:buClr>
            </a:pPr>
            <a:endParaRPr lang="en-US" sz="2000" b="1" dirty="0"/>
          </a:p>
          <a:p>
            <a:pPr>
              <a:buClr>
                <a:srgbClr val="92D050"/>
              </a:buClr>
            </a:pPr>
            <a:r>
              <a:rPr lang="en-GB" sz="2000" dirty="0"/>
              <a:t>The </a:t>
            </a:r>
            <a:r>
              <a:rPr lang="en-GB" sz="2000" b="1" dirty="0" err="1"/>
              <a:t>maDMP</a:t>
            </a:r>
            <a:r>
              <a:rPr lang="en-GB" sz="2000" dirty="0"/>
              <a:t> aims to have DMPs be:</a:t>
            </a:r>
          </a:p>
          <a:p>
            <a:pPr lvl="1">
              <a:buClr>
                <a:srgbClr val="92D050"/>
              </a:buClr>
            </a:pPr>
            <a:r>
              <a:rPr lang="en-GB" sz="1600" b="1" dirty="0"/>
              <a:t>Machine</a:t>
            </a:r>
            <a:r>
              <a:rPr lang="en-GB" sz="1600" dirty="0"/>
              <a:t> and </a:t>
            </a:r>
            <a:r>
              <a:rPr lang="en-GB" sz="1600" b="1" dirty="0"/>
              <a:t>Human</a:t>
            </a:r>
            <a:r>
              <a:rPr lang="en-GB" sz="1600" dirty="0"/>
              <a:t> </a:t>
            </a:r>
            <a:r>
              <a:rPr lang="en-GB" sz="1600" b="1" dirty="0"/>
              <a:t>Readable</a:t>
            </a:r>
            <a:r>
              <a:rPr lang="en-GB" sz="1600" dirty="0"/>
              <a:t> </a:t>
            </a:r>
          </a:p>
          <a:p>
            <a:pPr lvl="1">
              <a:buClr>
                <a:srgbClr val="92D050"/>
              </a:buClr>
            </a:pPr>
            <a:r>
              <a:rPr lang="en-GB" sz="1600" b="1" dirty="0"/>
              <a:t>Enable Automated Policy Enforcement</a:t>
            </a:r>
            <a:endParaRPr lang="en-GB" sz="1600" dirty="0"/>
          </a:p>
          <a:p>
            <a:pPr lvl="1">
              <a:buClr>
                <a:srgbClr val="92D050"/>
              </a:buClr>
            </a:pPr>
            <a:r>
              <a:rPr lang="en-GB" sz="1600" b="1" dirty="0"/>
              <a:t>Sharable</a:t>
            </a:r>
          </a:p>
          <a:p>
            <a:pPr lvl="1">
              <a:buClr>
                <a:srgbClr val="92D050"/>
              </a:buClr>
            </a:pPr>
            <a:r>
              <a:rPr lang="en-GB" sz="1600" b="1" dirty="0"/>
              <a:t>Common Data Model</a:t>
            </a:r>
            <a:endParaRPr lang="en-GB" sz="1600" dirty="0"/>
          </a:p>
          <a:p>
            <a:pPr lvl="1">
              <a:buClr>
                <a:srgbClr val="92D050"/>
              </a:buClr>
            </a:pPr>
            <a:r>
              <a:rPr lang="en-GB" sz="1600" dirty="0"/>
              <a:t>Allow for the </a:t>
            </a:r>
            <a:r>
              <a:rPr lang="en-GB" sz="1600" b="1" dirty="0"/>
              <a:t>integration</a:t>
            </a:r>
            <a:r>
              <a:rPr lang="en-GB" sz="1600" dirty="0"/>
              <a:t> of </a:t>
            </a:r>
            <a:r>
              <a:rPr lang="en-GB" sz="1600" b="1" dirty="0"/>
              <a:t>systems</a:t>
            </a:r>
            <a:r>
              <a:rPr lang="en-GB" sz="1600" dirty="0"/>
              <a:t> and </a:t>
            </a:r>
            <a:r>
              <a:rPr lang="en-GB" sz="1600" b="1" dirty="0"/>
              <a:t>tools</a:t>
            </a:r>
          </a:p>
          <a:p>
            <a:pPr lvl="1">
              <a:buClr>
                <a:srgbClr val="92D050"/>
              </a:buClr>
            </a:pPr>
            <a:r>
              <a:rPr lang="en-GB" sz="1600" b="1" dirty="0"/>
              <a:t>Etc...</a:t>
            </a:r>
          </a:p>
          <a:p>
            <a:pPr marL="457200" lvl="1" indent="0">
              <a:buClr>
                <a:srgbClr val="92D050"/>
              </a:buClr>
              <a:buNone/>
            </a:pPr>
            <a:endParaRPr lang="en-GB" sz="1600" b="1" dirty="0"/>
          </a:p>
        </p:txBody>
      </p:sp>
      <p:sp>
        <p:nvSpPr>
          <p:cNvPr id="16" name="Rectangle 15">
            <a:extLst>
              <a:ext uri="{FF2B5EF4-FFF2-40B4-BE49-F238E27FC236}">
                <a16:creationId xmlns:a16="http://schemas.microsoft.com/office/drawing/2014/main" id="{AC3C7904-458E-4636-B465-871C928BC325}"/>
              </a:ext>
            </a:extLst>
          </p:cNvPr>
          <p:cNvSpPr/>
          <p:nvPr/>
        </p:nvSpPr>
        <p:spPr>
          <a:xfrm>
            <a:off x="9635334" y="5442822"/>
            <a:ext cx="2556666" cy="230832"/>
          </a:xfrm>
          <a:prstGeom prst="rect">
            <a:avLst/>
          </a:prstGeom>
        </p:spPr>
        <p:txBody>
          <a:bodyPr wrap="square">
            <a:spAutoFit/>
          </a:bodyPr>
          <a:lstStyle/>
          <a:p>
            <a:r>
              <a:rPr lang="en-GB" sz="900" dirty="0">
                <a:solidFill>
                  <a:schemeClr val="tx1">
                    <a:lumMod val="50000"/>
                    <a:lumOff val="50000"/>
                  </a:schemeClr>
                </a:solidFill>
              </a:rPr>
              <a:t>https://doi.org/10.5281/zenodo.1172673</a:t>
            </a:r>
          </a:p>
        </p:txBody>
      </p:sp>
      <p:pic>
        <p:nvPicPr>
          <p:cNvPr id="17" name="Picture 16">
            <a:extLst>
              <a:ext uri="{FF2B5EF4-FFF2-40B4-BE49-F238E27FC236}">
                <a16:creationId xmlns:a16="http://schemas.microsoft.com/office/drawing/2014/main" id="{C78D689C-8934-4563-849B-12260895A146}"/>
              </a:ext>
            </a:extLst>
          </p:cNvPr>
          <p:cNvPicPr>
            <a:picLocks noChangeAspect="1"/>
          </p:cNvPicPr>
          <p:nvPr/>
        </p:nvPicPr>
        <p:blipFill>
          <a:blip r:embed="rId4"/>
          <a:stretch>
            <a:fillRect/>
          </a:stretch>
        </p:blipFill>
        <p:spPr>
          <a:xfrm>
            <a:off x="8755200" y="1105592"/>
            <a:ext cx="3162103" cy="4067850"/>
          </a:xfrm>
          <a:prstGeom prst="rect">
            <a:avLst/>
          </a:prstGeom>
          <a:ln w="12700">
            <a:solidFill>
              <a:srgbClr val="92D050"/>
            </a:solidFill>
          </a:ln>
        </p:spPr>
      </p:pic>
      <p:pic>
        <p:nvPicPr>
          <p:cNvPr id="3" name="Picture 2">
            <a:extLst>
              <a:ext uri="{FF2B5EF4-FFF2-40B4-BE49-F238E27FC236}">
                <a16:creationId xmlns:a16="http://schemas.microsoft.com/office/drawing/2014/main" id="{C010D434-7158-4543-B0F0-A5056D9D9153}"/>
              </a:ext>
            </a:extLst>
          </p:cNvPr>
          <p:cNvPicPr>
            <a:picLocks noChangeAspect="1"/>
          </p:cNvPicPr>
          <p:nvPr/>
        </p:nvPicPr>
        <p:blipFill>
          <a:blip r:embed="rId5"/>
          <a:stretch>
            <a:fillRect/>
          </a:stretch>
        </p:blipFill>
        <p:spPr>
          <a:xfrm>
            <a:off x="6657509" y="1411097"/>
            <a:ext cx="2811790" cy="3456840"/>
          </a:xfrm>
          <a:prstGeom prst="rect">
            <a:avLst/>
          </a:prstGeom>
          <a:ln w="12700">
            <a:solidFill>
              <a:srgbClr val="92D050"/>
            </a:solidFill>
          </a:ln>
        </p:spPr>
      </p:pic>
    </p:spTree>
    <p:extLst>
      <p:ext uri="{BB962C8B-B14F-4D97-AF65-F5344CB8AC3E}">
        <p14:creationId xmlns:p14="http://schemas.microsoft.com/office/powerpoint/2010/main" val="1913530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5</a:t>
            </a:fld>
            <a:endParaRPr lang="en-US" sz="2400" dirty="0"/>
          </a:p>
        </p:txBody>
      </p:sp>
      <p:pic>
        <p:nvPicPr>
          <p:cNvPr id="9" name="Picture 2" descr="http://www.inesc-id.pt/wp-content/uploads/2017/03/InescID_logo-s-1103x539.png">
            <a:extLst>
              <a:ext uri="{FF2B5EF4-FFF2-40B4-BE49-F238E27FC236}">
                <a16:creationId xmlns:a16="http://schemas.microsoft.com/office/drawing/2014/main" id="{29D17671-182C-4A3C-97EB-E4F5C4A1A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F72F3C66-5C76-4581-996D-14D1D9EAE2A9}"/>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2. Machine-Actionable Data Management Plan</a:t>
            </a:r>
          </a:p>
        </p:txBody>
      </p:sp>
      <p:sp>
        <p:nvSpPr>
          <p:cNvPr id="13" name="Footer Placeholder 6">
            <a:extLst>
              <a:ext uri="{FF2B5EF4-FFF2-40B4-BE49-F238E27FC236}">
                <a16:creationId xmlns:a16="http://schemas.microsoft.com/office/drawing/2014/main" id="{EEAE9410-9084-49DA-8F93-4A65AA99DC95}"/>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4" name="Date Placeholder 7">
            <a:extLst>
              <a:ext uri="{FF2B5EF4-FFF2-40B4-BE49-F238E27FC236}">
                <a16:creationId xmlns:a16="http://schemas.microsoft.com/office/drawing/2014/main" id="{F80438DE-B81C-4611-846D-25AD30A409A8}"/>
              </a:ext>
            </a:extLst>
          </p:cNvPr>
          <p:cNvSpPr>
            <a:spLocks noGrp="1"/>
          </p:cNvSpPr>
          <p:nvPr>
            <p:ph type="dt" sz="half" idx="10"/>
          </p:nvPr>
        </p:nvSpPr>
        <p:spPr>
          <a:xfrm>
            <a:off x="9803744" y="6356350"/>
            <a:ext cx="959790" cy="365125"/>
          </a:xfrm>
        </p:spPr>
        <p:txBody>
          <a:bodyPr/>
          <a:lstStyle/>
          <a:p>
            <a:r>
              <a:rPr lang="en-US" dirty="0"/>
              <a:t>19/03/2018</a:t>
            </a:r>
          </a:p>
        </p:txBody>
      </p:sp>
      <p:sp>
        <p:nvSpPr>
          <p:cNvPr id="10" name="Content Placeholder 4">
            <a:extLst>
              <a:ext uri="{FF2B5EF4-FFF2-40B4-BE49-F238E27FC236}">
                <a16:creationId xmlns:a16="http://schemas.microsoft.com/office/drawing/2014/main" id="{1C3B8749-32A8-4C91-AB1D-8E5B3A658BB5}"/>
              </a:ext>
            </a:extLst>
          </p:cNvPr>
          <p:cNvSpPr>
            <a:spLocks noGrp="1"/>
          </p:cNvSpPr>
          <p:nvPr>
            <p:ph sz="half" idx="1"/>
          </p:nvPr>
        </p:nvSpPr>
        <p:spPr>
          <a:xfrm>
            <a:off x="331220" y="1269351"/>
            <a:ext cx="6160255" cy="4543548"/>
          </a:xfrm>
        </p:spPr>
        <p:txBody>
          <a:bodyPr>
            <a:noAutofit/>
          </a:bodyPr>
          <a:lstStyle/>
          <a:p>
            <a:pPr>
              <a:buClr>
                <a:srgbClr val="92D050"/>
              </a:buClr>
            </a:pPr>
            <a:r>
              <a:rPr lang="en-GB" sz="2000" dirty="0"/>
              <a:t>We want to raise </a:t>
            </a:r>
            <a:r>
              <a:rPr lang="en-GB" sz="2000" b="1" dirty="0"/>
              <a:t>requirements</a:t>
            </a:r>
            <a:r>
              <a:rPr lang="en-GB" sz="2000" dirty="0"/>
              <a:t> for the application of the </a:t>
            </a:r>
            <a:r>
              <a:rPr lang="en-GB" sz="2000" dirty="0" err="1"/>
              <a:t>maDMP</a:t>
            </a:r>
            <a:r>
              <a:rPr lang="en-GB" sz="2000" dirty="0"/>
              <a:t> concept.</a:t>
            </a:r>
          </a:p>
          <a:p>
            <a:pPr>
              <a:buClr>
                <a:srgbClr val="92D050"/>
              </a:buClr>
            </a:pPr>
            <a:endParaRPr lang="en-GB" sz="2000" b="1" dirty="0"/>
          </a:p>
          <a:p>
            <a:pPr lvl="1">
              <a:buClr>
                <a:srgbClr val="92D050"/>
              </a:buClr>
            </a:pPr>
            <a:r>
              <a:rPr lang="en-GB" sz="2000" b="1" dirty="0"/>
              <a:t>Collect</a:t>
            </a:r>
            <a:r>
              <a:rPr lang="en-GB" sz="2000" dirty="0"/>
              <a:t> publicly available </a:t>
            </a:r>
            <a:r>
              <a:rPr lang="en-GB" sz="2000" b="1" dirty="0"/>
              <a:t>DMPs</a:t>
            </a:r>
            <a:r>
              <a:rPr lang="en-GB" sz="2000" dirty="0"/>
              <a:t> into a repository</a:t>
            </a:r>
          </a:p>
          <a:p>
            <a:pPr>
              <a:buClr>
                <a:srgbClr val="92D050"/>
              </a:buClr>
            </a:pPr>
            <a:endParaRPr lang="en-GB" dirty="0"/>
          </a:p>
          <a:p>
            <a:pPr lvl="1">
              <a:buClr>
                <a:srgbClr val="92D050"/>
              </a:buClr>
            </a:pPr>
            <a:r>
              <a:rPr lang="en-GB" sz="2000" dirty="0"/>
              <a:t>Analyse the DMPs to </a:t>
            </a:r>
            <a:r>
              <a:rPr lang="en-GB" sz="2000" b="1" dirty="0"/>
              <a:t>understand</a:t>
            </a:r>
            <a:r>
              <a:rPr lang="en-GB" sz="2000" dirty="0"/>
              <a:t> their </a:t>
            </a:r>
            <a:r>
              <a:rPr lang="en-GB" sz="2000" b="1" dirty="0"/>
              <a:t>present</a:t>
            </a:r>
            <a:r>
              <a:rPr lang="en-GB" sz="2000" dirty="0"/>
              <a:t> </a:t>
            </a:r>
            <a:r>
              <a:rPr lang="en-GB" sz="2000" b="1" dirty="0"/>
              <a:t>structure</a:t>
            </a:r>
            <a:r>
              <a:rPr lang="en-GB" sz="2000" dirty="0"/>
              <a:t>.</a:t>
            </a:r>
            <a:endParaRPr lang="en-GB" sz="1800" dirty="0"/>
          </a:p>
          <a:p>
            <a:pPr>
              <a:buClr>
                <a:srgbClr val="92D050"/>
              </a:buClr>
            </a:pPr>
            <a:endParaRPr lang="en-GB" dirty="0"/>
          </a:p>
          <a:p>
            <a:pPr lvl="1">
              <a:buClr>
                <a:srgbClr val="92D050"/>
              </a:buClr>
            </a:pPr>
            <a:r>
              <a:rPr lang="en-GB" sz="2000" dirty="0"/>
              <a:t>Interview </a:t>
            </a:r>
            <a:r>
              <a:rPr lang="en-GB" sz="2000" b="1" dirty="0"/>
              <a:t>researchers</a:t>
            </a:r>
            <a:r>
              <a:rPr lang="en-GB" sz="2000" dirty="0"/>
              <a:t> and </a:t>
            </a:r>
            <a:r>
              <a:rPr lang="en-GB" sz="2000" b="1" dirty="0"/>
              <a:t>project managers</a:t>
            </a:r>
            <a:r>
              <a:rPr lang="en-GB" sz="2000" dirty="0"/>
              <a:t>   </a:t>
            </a:r>
          </a:p>
          <a:p>
            <a:pPr lvl="1">
              <a:buClr>
                <a:srgbClr val="92D050"/>
              </a:buClr>
            </a:pPr>
            <a:endParaRPr lang="en-GB" sz="2000" dirty="0"/>
          </a:p>
          <a:p>
            <a:pPr lvl="1">
              <a:buClr>
                <a:srgbClr val="92D050"/>
              </a:buClr>
            </a:pPr>
            <a:r>
              <a:rPr lang="en-GB" sz="2000" dirty="0"/>
              <a:t>To establish </a:t>
            </a:r>
            <a:r>
              <a:rPr lang="en-GB" sz="2000" b="1" dirty="0"/>
              <a:t>classifiers</a:t>
            </a:r>
            <a:r>
              <a:rPr lang="en-GB" sz="2000" dirty="0"/>
              <a:t> for </a:t>
            </a:r>
            <a:r>
              <a:rPr lang="en-GB" sz="2000" b="1" dirty="0"/>
              <a:t>automated</a:t>
            </a:r>
            <a:r>
              <a:rPr lang="en-GB" sz="2000" dirty="0"/>
              <a:t> </a:t>
            </a:r>
            <a:r>
              <a:rPr lang="en-GB" sz="2000" b="1" dirty="0"/>
              <a:t>processing</a:t>
            </a:r>
            <a:r>
              <a:rPr lang="en-GB" sz="2000" dirty="0"/>
              <a:t> (machine learning)</a:t>
            </a:r>
          </a:p>
          <a:p>
            <a:pPr lvl="1">
              <a:buClr>
                <a:srgbClr val="92D050"/>
              </a:buClr>
            </a:pPr>
            <a:endParaRPr lang="en-GB" sz="2000" dirty="0"/>
          </a:p>
          <a:p>
            <a:pPr>
              <a:buClr>
                <a:srgbClr val="92D050"/>
              </a:buClr>
            </a:pPr>
            <a:endParaRPr lang="en-GB" sz="2000" dirty="0"/>
          </a:p>
        </p:txBody>
      </p:sp>
      <p:sp>
        <p:nvSpPr>
          <p:cNvPr id="16" name="Subtitle 2">
            <a:extLst>
              <a:ext uri="{FF2B5EF4-FFF2-40B4-BE49-F238E27FC236}">
                <a16:creationId xmlns:a16="http://schemas.microsoft.com/office/drawing/2014/main" id="{A85A9229-EE31-430B-9E56-506401C1FC3E}"/>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2.2. Machine-Actionable Data Management Plan (</a:t>
            </a:r>
            <a:r>
              <a:rPr lang="en-GB" dirty="0" err="1">
                <a:solidFill>
                  <a:schemeClr val="tx1">
                    <a:lumMod val="50000"/>
                    <a:lumOff val="50000"/>
                  </a:schemeClr>
                </a:solidFill>
              </a:rPr>
              <a:t>maDMP</a:t>
            </a:r>
            <a:r>
              <a:rPr lang="en-GB" dirty="0">
                <a:solidFill>
                  <a:schemeClr val="tx1">
                    <a:lumMod val="50000"/>
                    <a:lumOff val="50000"/>
                  </a:schemeClr>
                </a:solidFill>
              </a:rPr>
              <a:t>) Requirements</a:t>
            </a:r>
          </a:p>
        </p:txBody>
      </p:sp>
      <p:pic>
        <p:nvPicPr>
          <p:cNvPr id="1026" name="Picture 2" descr="Resultado de imagem para requirements">
            <a:extLst>
              <a:ext uri="{FF2B5EF4-FFF2-40B4-BE49-F238E27FC236}">
                <a16:creationId xmlns:a16="http://schemas.microsoft.com/office/drawing/2014/main" id="{E7115166-EC81-4EAB-9426-E800D6313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400" y="1510996"/>
            <a:ext cx="4245600" cy="3184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B084B4D-D05F-4B6A-882A-D14E487B2C7D}"/>
              </a:ext>
            </a:extLst>
          </p:cNvPr>
          <p:cNvSpPr/>
          <p:nvPr/>
        </p:nvSpPr>
        <p:spPr>
          <a:xfrm>
            <a:off x="8128800" y="4481518"/>
            <a:ext cx="3225000" cy="230832"/>
          </a:xfrm>
          <a:prstGeom prst="rect">
            <a:avLst/>
          </a:prstGeom>
        </p:spPr>
        <p:txBody>
          <a:bodyPr wrap="square">
            <a:spAutoFit/>
          </a:bodyPr>
          <a:lstStyle/>
          <a:p>
            <a:r>
              <a:rPr lang="en-GB" sz="900" dirty="0">
                <a:solidFill>
                  <a:schemeClr val="tx1">
                    <a:lumMod val="50000"/>
                    <a:lumOff val="50000"/>
                  </a:schemeClr>
                </a:solidFill>
              </a:rPr>
              <a:t>https://www.pinterest.com/pin/468444798720728178/</a:t>
            </a:r>
          </a:p>
        </p:txBody>
      </p:sp>
    </p:spTree>
    <p:extLst>
      <p:ext uri="{BB962C8B-B14F-4D97-AF65-F5344CB8AC3E}">
        <p14:creationId xmlns:p14="http://schemas.microsoft.com/office/powerpoint/2010/main" val="870668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6</a:t>
            </a:fld>
            <a:endParaRPr lang="en-US" sz="2400" dirty="0"/>
          </a:p>
        </p:txBody>
      </p:sp>
      <p:pic>
        <p:nvPicPr>
          <p:cNvPr id="9" name="Picture 2" descr="http://www.inesc-id.pt/wp-content/uploads/2017/03/InescID_logo-s-1103x539.png">
            <a:extLst>
              <a:ext uri="{FF2B5EF4-FFF2-40B4-BE49-F238E27FC236}">
                <a16:creationId xmlns:a16="http://schemas.microsoft.com/office/drawing/2014/main" id="{29D17671-182C-4A3C-97EB-E4F5C4A1A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3">
            <a:extLst>
              <a:ext uri="{FF2B5EF4-FFF2-40B4-BE49-F238E27FC236}">
                <a16:creationId xmlns:a16="http://schemas.microsoft.com/office/drawing/2014/main" id="{F72F3C66-5C76-4581-996D-14D1D9EAE2A9}"/>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2. Machine-Actionable Data Management Plan</a:t>
            </a:r>
          </a:p>
        </p:txBody>
      </p:sp>
      <p:sp>
        <p:nvSpPr>
          <p:cNvPr id="13" name="Footer Placeholder 6">
            <a:extLst>
              <a:ext uri="{FF2B5EF4-FFF2-40B4-BE49-F238E27FC236}">
                <a16:creationId xmlns:a16="http://schemas.microsoft.com/office/drawing/2014/main" id="{EEAE9410-9084-49DA-8F93-4A65AA99DC95}"/>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4" name="Date Placeholder 7">
            <a:extLst>
              <a:ext uri="{FF2B5EF4-FFF2-40B4-BE49-F238E27FC236}">
                <a16:creationId xmlns:a16="http://schemas.microsoft.com/office/drawing/2014/main" id="{F80438DE-B81C-4611-846D-25AD30A409A8}"/>
              </a:ext>
            </a:extLst>
          </p:cNvPr>
          <p:cNvSpPr>
            <a:spLocks noGrp="1"/>
          </p:cNvSpPr>
          <p:nvPr>
            <p:ph type="dt" sz="half" idx="10"/>
          </p:nvPr>
        </p:nvSpPr>
        <p:spPr>
          <a:xfrm>
            <a:off x="9803744" y="6356350"/>
            <a:ext cx="959790" cy="365125"/>
          </a:xfrm>
        </p:spPr>
        <p:txBody>
          <a:bodyPr/>
          <a:lstStyle/>
          <a:p>
            <a:r>
              <a:rPr lang="en-US" dirty="0"/>
              <a:t>19/03/2018</a:t>
            </a:r>
          </a:p>
        </p:txBody>
      </p:sp>
      <p:sp>
        <p:nvSpPr>
          <p:cNvPr id="10" name="Content Placeholder 4">
            <a:extLst>
              <a:ext uri="{FF2B5EF4-FFF2-40B4-BE49-F238E27FC236}">
                <a16:creationId xmlns:a16="http://schemas.microsoft.com/office/drawing/2014/main" id="{1C3B8749-32A8-4C91-AB1D-8E5B3A658BB5}"/>
              </a:ext>
            </a:extLst>
          </p:cNvPr>
          <p:cNvSpPr>
            <a:spLocks noGrp="1"/>
          </p:cNvSpPr>
          <p:nvPr>
            <p:ph sz="half" idx="1"/>
          </p:nvPr>
        </p:nvSpPr>
        <p:spPr>
          <a:xfrm>
            <a:off x="331220" y="1269351"/>
            <a:ext cx="6160255" cy="4543548"/>
          </a:xfrm>
        </p:spPr>
        <p:txBody>
          <a:bodyPr>
            <a:noAutofit/>
          </a:bodyPr>
          <a:lstStyle/>
          <a:p>
            <a:pPr>
              <a:buClr>
                <a:srgbClr val="92D050"/>
              </a:buClr>
            </a:pPr>
            <a:r>
              <a:rPr lang="en-GB" sz="2200" dirty="0"/>
              <a:t>To represent the </a:t>
            </a:r>
            <a:r>
              <a:rPr lang="en-GB" sz="2200" b="1" dirty="0"/>
              <a:t>DMPs</a:t>
            </a:r>
            <a:r>
              <a:rPr lang="en-GB" sz="2200" dirty="0"/>
              <a:t> through an </a:t>
            </a:r>
            <a:r>
              <a:rPr lang="en-GB" sz="2200" b="1" dirty="0"/>
              <a:t>ontology based</a:t>
            </a:r>
            <a:r>
              <a:rPr lang="en-GB" sz="2200" dirty="0"/>
              <a:t> structure</a:t>
            </a:r>
            <a:endParaRPr lang="en-GB" sz="1800" dirty="0"/>
          </a:p>
          <a:p>
            <a:pPr>
              <a:buClr>
                <a:srgbClr val="92D050"/>
              </a:buClr>
            </a:pPr>
            <a:endParaRPr lang="en-GB" sz="2200" dirty="0"/>
          </a:p>
          <a:p>
            <a:pPr lvl="1">
              <a:buClr>
                <a:srgbClr val="92D050"/>
              </a:buClr>
            </a:pPr>
            <a:endParaRPr lang="en-GB" sz="1800" dirty="0"/>
          </a:p>
          <a:p>
            <a:pPr>
              <a:buClr>
                <a:srgbClr val="92D050"/>
              </a:buClr>
            </a:pPr>
            <a:endParaRPr lang="en-GB" sz="2200" dirty="0"/>
          </a:p>
          <a:p>
            <a:pPr>
              <a:buClr>
                <a:srgbClr val="92D050"/>
              </a:buClr>
            </a:pPr>
            <a:r>
              <a:rPr lang="en-GB" sz="2200" dirty="0"/>
              <a:t>We can then apply this approach to DMPs of different contexts.</a:t>
            </a:r>
          </a:p>
          <a:p>
            <a:pPr marL="0" indent="0">
              <a:buClr>
                <a:srgbClr val="92D050"/>
              </a:buClr>
              <a:buNone/>
            </a:pPr>
            <a:endParaRPr lang="en-GB" sz="2200" dirty="0"/>
          </a:p>
          <a:p>
            <a:pPr>
              <a:buClr>
                <a:srgbClr val="92D050"/>
              </a:buClr>
            </a:pPr>
            <a:endParaRPr lang="en-GB" sz="2000" dirty="0"/>
          </a:p>
          <a:p>
            <a:pPr>
              <a:buClr>
                <a:srgbClr val="92D050"/>
              </a:buClr>
            </a:pPr>
            <a:endParaRPr lang="en-GB" sz="2000" dirty="0"/>
          </a:p>
        </p:txBody>
      </p:sp>
      <p:pic>
        <p:nvPicPr>
          <p:cNvPr id="11" name="Picture 2" descr="https://semanticweb.com/files/2011/03/hello_my_name_is-ontology.jpg">
            <a:extLst>
              <a:ext uri="{FF2B5EF4-FFF2-40B4-BE49-F238E27FC236}">
                <a16:creationId xmlns:a16="http://schemas.microsoft.com/office/drawing/2014/main" id="{208A4109-F9D1-4FEA-B72F-04CBBBD7C9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1680" y="982030"/>
            <a:ext cx="2750910" cy="1920655"/>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15" name="Content Placeholder 4">
            <a:extLst>
              <a:ext uri="{FF2B5EF4-FFF2-40B4-BE49-F238E27FC236}">
                <a16:creationId xmlns:a16="http://schemas.microsoft.com/office/drawing/2014/main" id="{B873D9B8-3753-4C4B-B1E2-7C550196B2A4}"/>
              </a:ext>
            </a:extLst>
          </p:cNvPr>
          <p:cNvSpPr txBox="1">
            <a:spLocks/>
          </p:cNvSpPr>
          <p:nvPr/>
        </p:nvSpPr>
        <p:spPr>
          <a:xfrm>
            <a:off x="7135200" y="3120283"/>
            <a:ext cx="4531871" cy="2783717"/>
          </a:xfrm>
          <a:prstGeom prst="rect">
            <a:avLst/>
          </a:prstGeom>
          <a:ln w="12700">
            <a:solidFill>
              <a:srgbClr val="92D05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92D050"/>
              </a:buClr>
            </a:pPr>
            <a:r>
              <a:rPr lang="en-GB" sz="2000" b="1" dirty="0"/>
              <a:t>Ontologies</a:t>
            </a:r>
            <a:r>
              <a:rPr lang="en-GB" sz="2000" dirty="0"/>
              <a:t> are valuable tools for data management.</a:t>
            </a:r>
          </a:p>
          <a:p>
            <a:pPr>
              <a:buClr>
                <a:srgbClr val="92D050"/>
              </a:buClr>
            </a:pPr>
            <a:r>
              <a:rPr lang="en-GB" sz="2000" b="1" dirty="0"/>
              <a:t>Interoperability</a:t>
            </a:r>
            <a:r>
              <a:rPr lang="en-GB" sz="2000" dirty="0"/>
              <a:t> between </a:t>
            </a:r>
            <a:r>
              <a:rPr lang="en-GB" sz="2000" b="1" dirty="0"/>
              <a:t>systems</a:t>
            </a:r>
            <a:r>
              <a:rPr lang="en-GB" sz="2000" dirty="0"/>
              <a:t> is enabled, whilst still being </a:t>
            </a:r>
            <a:r>
              <a:rPr lang="en-GB" sz="2000" b="1" dirty="0"/>
              <a:t>human</a:t>
            </a:r>
            <a:r>
              <a:rPr lang="en-GB" sz="2000" dirty="0"/>
              <a:t> </a:t>
            </a:r>
            <a:r>
              <a:rPr lang="en-GB" sz="2000" b="1" dirty="0"/>
              <a:t>readable</a:t>
            </a:r>
            <a:r>
              <a:rPr lang="en-GB" sz="2000" dirty="0"/>
              <a:t>.</a:t>
            </a:r>
          </a:p>
          <a:p>
            <a:pPr>
              <a:buClr>
                <a:srgbClr val="92D050"/>
              </a:buClr>
            </a:pPr>
            <a:r>
              <a:rPr lang="en-GB" sz="2000" b="1" dirty="0"/>
              <a:t>Reasoning</a:t>
            </a:r>
          </a:p>
          <a:p>
            <a:pPr>
              <a:buClr>
                <a:srgbClr val="92D050"/>
              </a:buClr>
            </a:pPr>
            <a:r>
              <a:rPr lang="en-GB" sz="2000" dirty="0"/>
              <a:t>Unique </a:t>
            </a:r>
            <a:r>
              <a:rPr lang="en-GB" sz="2000" b="1" dirty="0"/>
              <a:t>identification</a:t>
            </a:r>
            <a:r>
              <a:rPr lang="en-GB" sz="2000" dirty="0"/>
              <a:t> </a:t>
            </a:r>
            <a:r>
              <a:rPr lang="en-GB" sz="2000" b="1" dirty="0"/>
              <a:t>disambiguation</a:t>
            </a:r>
            <a:r>
              <a:rPr lang="en-GB" sz="2000" dirty="0"/>
              <a:t> of </a:t>
            </a:r>
            <a:r>
              <a:rPr lang="en-GB" sz="2000" b="1" dirty="0"/>
              <a:t>concepts</a:t>
            </a:r>
          </a:p>
          <a:p>
            <a:pPr>
              <a:buClr>
                <a:srgbClr val="92D050"/>
              </a:buClr>
            </a:pPr>
            <a:endParaRPr lang="en-GB" sz="2000" dirty="0"/>
          </a:p>
          <a:p>
            <a:pPr marL="0" indent="0">
              <a:buClr>
                <a:srgbClr val="92D050"/>
              </a:buClr>
              <a:buNone/>
            </a:pPr>
            <a:endParaRPr lang="en-GB" sz="2000" dirty="0"/>
          </a:p>
          <a:p>
            <a:pPr>
              <a:buClr>
                <a:srgbClr val="92D050"/>
              </a:buClr>
            </a:pPr>
            <a:endParaRPr lang="en-GB" sz="2000" dirty="0"/>
          </a:p>
        </p:txBody>
      </p:sp>
      <p:sp>
        <p:nvSpPr>
          <p:cNvPr id="16" name="Subtitle 2">
            <a:extLst>
              <a:ext uri="{FF2B5EF4-FFF2-40B4-BE49-F238E27FC236}">
                <a16:creationId xmlns:a16="http://schemas.microsoft.com/office/drawing/2014/main" id="{A85A9229-EE31-430B-9E56-506401C1FC3E}"/>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2.3. Our Approach</a:t>
            </a:r>
          </a:p>
        </p:txBody>
      </p:sp>
      <p:sp>
        <p:nvSpPr>
          <p:cNvPr id="17" name="Rectangle 16">
            <a:extLst>
              <a:ext uri="{FF2B5EF4-FFF2-40B4-BE49-F238E27FC236}">
                <a16:creationId xmlns:a16="http://schemas.microsoft.com/office/drawing/2014/main" id="{896E4BEF-AC9B-4497-80D4-B528955FDBEA}"/>
              </a:ext>
            </a:extLst>
          </p:cNvPr>
          <p:cNvSpPr/>
          <p:nvPr/>
        </p:nvSpPr>
        <p:spPr>
          <a:xfrm>
            <a:off x="2018321" y="2398616"/>
            <a:ext cx="4584000" cy="369332"/>
          </a:xfrm>
          <a:prstGeom prst="rect">
            <a:avLst/>
          </a:prstGeom>
        </p:spPr>
        <p:txBody>
          <a:bodyPr wrap="square">
            <a:spAutoFit/>
          </a:bodyPr>
          <a:lstStyle/>
          <a:p>
            <a:pPr algn="ctr"/>
            <a:r>
              <a:rPr lang="en-GB" sz="900" dirty="0">
                <a:solidFill>
                  <a:schemeClr val="tx1">
                    <a:lumMod val="50000"/>
                    <a:lumOff val="50000"/>
                  </a:schemeClr>
                </a:solidFill>
              </a:rPr>
              <a:t>DMP Extension of the </a:t>
            </a:r>
            <a:r>
              <a:rPr lang="en-GB" sz="900" dirty="0" err="1">
                <a:solidFill>
                  <a:schemeClr val="tx1">
                    <a:lumMod val="50000"/>
                    <a:lumOff val="50000"/>
                  </a:schemeClr>
                </a:solidFill>
              </a:rPr>
              <a:t>DataID</a:t>
            </a:r>
            <a:r>
              <a:rPr lang="en-GB" sz="900" dirty="0">
                <a:solidFill>
                  <a:schemeClr val="tx1">
                    <a:lumMod val="50000"/>
                    <a:lumOff val="50000"/>
                  </a:schemeClr>
                </a:solidFill>
              </a:rPr>
              <a:t> Ontology</a:t>
            </a:r>
            <a:br>
              <a:rPr lang="en-GB" sz="900" dirty="0">
                <a:solidFill>
                  <a:schemeClr val="tx1">
                    <a:lumMod val="50000"/>
                    <a:lumOff val="50000"/>
                  </a:schemeClr>
                </a:solidFill>
              </a:rPr>
            </a:br>
            <a:r>
              <a:rPr lang="en-GB" sz="900" dirty="0">
                <a:solidFill>
                  <a:schemeClr val="tx1">
                    <a:lumMod val="50000"/>
                    <a:lumOff val="50000"/>
                  </a:schemeClr>
                </a:solidFill>
              </a:rPr>
              <a:t>http://wiki.dbpedia.org/use-cases/data-management-plan-extension-dataid</a:t>
            </a:r>
          </a:p>
        </p:txBody>
      </p:sp>
    </p:spTree>
    <p:extLst>
      <p:ext uri="{BB962C8B-B14F-4D97-AF65-F5344CB8AC3E}">
        <p14:creationId xmlns:p14="http://schemas.microsoft.com/office/powerpoint/2010/main" val="3863599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53FC35-22B8-48AE-9E44-6B0474E16E4C}"/>
              </a:ext>
            </a:extLst>
          </p:cNvPr>
          <p:cNvSpPr>
            <a:spLocks noGrp="1"/>
          </p:cNvSpPr>
          <p:nvPr>
            <p:ph sz="half" idx="1"/>
          </p:nvPr>
        </p:nvSpPr>
        <p:spPr>
          <a:xfrm>
            <a:off x="331220" y="1269351"/>
            <a:ext cx="6160255" cy="4543548"/>
          </a:xfrm>
        </p:spPr>
        <p:txBody>
          <a:bodyPr>
            <a:noAutofit/>
          </a:bodyPr>
          <a:lstStyle/>
          <a:p>
            <a:pPr>
              <a:buClr>
                <a:srgbClr val="92D050"/>
              </a:buClr>
            </a:pPr>
            <a:r>
              <a:rPr lang="en-US" sz="2000" dirty="0"/>
              <a:t>ELIXIR is an </a:t>
            </a:r>
            <a:r>
              <a:rPr lang="en-US" sz="2000" b="1" dirty="0"/>
              <a:t>intergovernmental organization </a:t>
            </a:r>
            <a:r>
              <a:rPr lang="en-US" sz="2000" dirty="0"/>
              <a:t>that brings together </a:t>
            </a:r>
            <a:r>
              <a:rPr lang="en-US" sz="2000" b="1" dirty="0"/>
              <a:t>life science resources</a:t>
            </a:r>
            <a:r>
              <a:rPr lang="en-US" sz="2000" dirty="0"/>
              <a:t> from different organizations across Europe.</a:t>
            </a:r>
          </a:p>
          <a:p>
            <a:pPr>
              <a:buClr>
                <a:srgbClr val="92D050"/>
              </a:buClr>
            </a:pPr>
            <a:endParaRPr lang="en-US" sz="2000" dirty="0"/>
          </a:p>
          <a:p>
            <a:pPr>
              <a:buClr>
                <a:srgbClr val="92D050"/>
              </a:buClr>
            </a:pPr>
            <a:endParaRPr lang="en-US" sz="2000" dirty="0"/>
          </a:p>
          <a:p>
            <a:pPr>
              <a:buClr>
                <a:srgbClr val="92D050"/>
              </a:buClr>
            </a:pPr>
            <a:r>
              <a:rPr lang="en-US" sz="2000" dirty="0"/>
              <a:t>The goal of ELIXIR is to </a:t>
            </a:r>
            <a:r>
              <a:rPr lang="en-US" sz="2000" b="1" dirty="0"/>
              <a:t>coordinate</a:t>
            </a:r>
            <a:r>
              <a:rPr lang="en-US" sz="2000" dirty="0"/>
              <a:t> these resources so that they form a </a:t>
            </a:r>
            <a:r>
              <a:rPr lang="en-US" sz="2000" b="1" dirty="0"/>
              <a:t>single infrastructure</a:t>
            </a:r>
            <a:r>
              <a:rPr lang="en-US" sz="2000" dirty="0"/>
              <a:t>.</a:t>
            </a:r>
            <a:r>
              <a:rPr lang="en-US" sz="2000" b="1" dirty="0"/>
              <a:t> </a:t>
            </a:r>
          </a:p>
          <a:p>
            <a:pPr>
              <a:buClr>
                <a:srgbClr val="92D050"/>
              </a:buClr>
            </a:pPr>
            <a:endParaRPr lang="en-US" sz="2000" b="1" dirty="0"/>
          </a:p>
          <a:p>
            <a:pPr>
              <a:buClr>
                <a:srgbClr val="92D050"/>
              </a:buClr>
            </a:pPr>
            <a:endParaRPr lang="en-US" sz="2000" b="1" dirty="0"/>
          </a:p>
          <a:p>
            <a:pPr>
              <a:buClr>
                <a:srgbClr val="92D050"/>
              </a:buClr>
            </a:pPr>
            <a:r>
              <a:rPr lang="en-GB" sz="2000" dirty="0"/>
              <a:t>The scientific and technical activities in ELIXIR are run by five </a:t>
            </a:r>
            <a:r>
              <a:rPr lang="en-GB" sz="2000" b="1" dirty="0"/>
              <a:t>Platforms</a:t>
            </a:r>
            <a:r>
              <a:rPr lang="en-GB" sz="2000" dirty="0"/>
              <a:t> and four </a:t>
            </a:r>
            <a:r>
              <a:rPr lang="en-GB" sz="2000" b="1" dirty="0"/>
              <a:t>Use Cases.</a:t>
            </a:r>
          </a:p>
        </p:txBody>
      </p:sp>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7</a:t>
            </a:fld>
            <a:endParaRPr lang="en-US"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3.1. What is ELIXIR?</a:t>
            </a:r>
          </a:p>
        </p:txBody>
      </p:sp>
      <p:pic>
        <p:nvPicPr>
          <p:cNvPr id="9" name="Picture 2" descr="http://www.inesc-id.pt/wp-content/uploads/2017/03/InescID_logo-s-1103x539.png">
            <a:extLst>
              <a:ext uri="{FF2B5EF4-FFF2-40B4-BE49-F238E27FC236}">
                <a16:creationId xmlns:a16="http://schemas.microsoft.com/office/drawing/2014/main" id="{734A81C7-F88F-43E8-A984-D621A5B6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FAF724A-3ADB-4FAF-913D-C4089E440C5D}"/>
              </a:ext>
            </a:extLst>
          </p:cNvPr>
          <p:cNvSpPr/>
          <p:nvPr/>
        </p:nvSpPr>
        <p:spPr>
          <a:xfrm>
            <a:off x="7949642" y="6071891"/>
            <a:ext cx="4584000" cy="230832"/>
          </a:xfrm>
          <a:prstGeom prst="rect">
            <a:avLst/>
          </a:prstGeom>
        </p:spPr>
        <p:txBody>
          <a:bodyPr wrap="square">
            <a:spAutoFit/>
          </a:bodyPr>
          <a:lstStyle/>
          <a:p>
            <a:r>
              <a:rPr lang="en-GB" sz="900" dirty="0">
                <a:solidFill>
                  <a:schemeClr val="tx1">
                    <a:lumMod val="50000"/>
                    <a:lumOff val="50000"/>
                  </a:schemeClr>
                </a:solidFill>
              </a:rPr>
              <a:t>https://drive.google.com/file/d/0B8in1NtGRloYcFNLSFpZWWthYzg/view?usp=sharing</a:t>
            </a:r>
          </a:p>
        </p:txBody>
      </p:sp>
      <p:pic>
        <p:nvPicPr>
          <p:cNvPr id="14" name="Picture 13" descr="A screenshot of a cell phone&#10;&#10;Description generated with very high confidence">
            <a:extLst>
              <a:ext uri="{FF2B5EF4-FFF2-40B4-BE49-F238E27FC236}">
                <a16:creationId xmlns:a16="http://schemas.microsoft.com/office/drawing/2014/main" id="{2518C14D-96F2-43F9-97BC-C75D1982E42E}"/>
              </a:ext>
            </a:extLst>
          </p:cNvPr>
          <p:cNvPicPr>
            <a:picLocks noChangeAspect="1"/>
          </p:cNvPicPr>
          <p:nvPr/>
        </p:nvPicPr>
        <p:blipFill>
          <a:blip r:embed="rId4"/>
          <a:stretch>
            <a:fillRect/>
          </a:stretch>
        </p:blipFill>
        <p:spPr>
          <a:xfrm>
            <a:off x="9030269" y="259635"/>
            <a:ext cx="2422747" cy="5758630"/>
          </a:xfrm>
          <a:prstGeom prst="rect">
            <a:avLst/>
          </a:prstGeom>
          <a:ln w="19050">
            <a:solidFill>
              <a:srgbClr val="92D050"/>
            </a:solidFill>
          </a:ln>
        </p:spPr>
      </p:pic>
      <p:sp>
        <p:nvSpPr>
          <p:cNvPr id="13" name="Title 3">
            <a:extLst>
              <a:ext uri="{FF2B5EF4-FFF2-40B4-BE49-F238E27FC236}">
                <a16:creationId xmlns:a16="http://schemas.microsoft.com/office/drawing/2014/main" id="{24DCF4AF-C0AC-4717-93C3-34208A016671}"/>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3. ELIXIR</a:t>
            </a:r>
          </a:p>
        </p:txBody>
      </p:sp>
      <p:sp>
        <p:nvSpPr>
          <p:cNvPr id="15" name="Footer Placeholder 6">
            <a:extLst>
              <a:ext uri="{FF2B5EF4-FFF2-40B4-BE49-F238E27FC236}">
                <a16:creationId xmlns:a16="http://schemas.microsoft.com/office/drawing/2014/main" id="{D6443F89-72C6-4DBC-A5BF-E7E87926A300}"/>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6" name="Date Placeholder 7">
            <a:extLst>
              <a:ext uri="{FF2B5EF4-FFF2-40B4-BE49-F238E27FC236}">
                <a16:creationId xmlns:a16="http://schemas.microsoft.com/office/drawing/2014/main" id="{EDDC52E8-F94D-4AD8-8123-7E4C3CC77DF2}"/>
              </a:ext>
            </a:extLst>
          </p:cNvPr>
          <p:cNvSpPr>
            <a:spLocks noGrp="1"/>
          </p:cNvSpPr>
          <p:nvPr>
            <p:ph type="dt" sz="half" idx="10"/>
          </p:nvPr>
        </p:nvSpPr>
        <p:spPr>
          <a:xfrm>
            <a:off x="9803744" y="6356350"/>
            <a:ext cx="959790" cy="365125"/>
          </a:xfrm>
        </p:spPr>
        <p:txBody>
          <a:bodyPr/>
          <a:lstStyle/>
          <a:p>
            <a:r>
              <a:rPr lang="en-US" dirty="0"/>
              <a:t>19/03/2018</a:t>
            </a:r>
          </a:p>
        </p:txBody>
      </p:sp>
    </p:spTree>
    <p:extLst>
      <p:ext uri="{BB962C8B-B14F-4D97-AF65-F5344CB8AC3E}">
        <p14:creationId xmlns:p14="http://schemas.microsoft.com/office/powerpoint/2010/main" val="277117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D53FC35-22B8-48AE-9E44-6B0474E16E4C}"/>
              </a:ext>
            </a:extLst>
          </p:cNvPr>
          <p:cNvSpPr>
            <a:spLocks noGrp="1"/>
          </p:cNvSpPr>
          <p:nvPr>
            <p:ph sz="half" idx="1"/>
          </p:nvPr>
        </p:nvSpPr>
        <p:spPr>
          <a:xfrm>
            <a:off x="331220" y="1269351"/>
            <a:ext cx="6160255" cy="4543548"/>
          </a:xfrm>
        </p:spPr>
        <p:txBody>
          <a:bodyPr>
            <a:noAutofit/>
          </a:bodyPr>
          <a:lstStyle/>
          <a:p>
            <a:pPr>
              <a:buClr>
                <a:srgbClr val="92D050"/>
              </a:buClr>
            </a:pPr>
            <a:r>
              <a:rPr lang="en-US" sz="2000" b="1" dirty="0"/>
              <a:t>Platforms</a:t>
            </a:r>
            <a:r>
              <a:rPr lang="en-US" sz="2000" dirty="0"/>
              <a:t> </a:t>
            </a:r>
            <a:r>
              <a:rPr lang="en-GB" sz="2000" dirty="0"/>
              <a:t>bring together </a:t>
            </a:r>
            <a:r>
              <a:rPr lang="en-GB" sz="2000" b="1" dirty="0"/>
              <a:t>experts</a:t>
            </a:r>
            <a:r>
              <a:rPr lang="en-GB" sz="2000" dirty="0"/>
              <a:t> to define the </a:t>
            </a:r>
            <a:r>
              <a:rPr lang="en-GB" sz="2000" b="1" dirty="0"/>
              <a:t>strategy</a:t>
            </a:r>
            <a:r>
              <a:rPr lang="en-GB" sz="2000" dirty="0"/>
              <a:t> and </a:t>
            </a:r>
            <a:r>
              <a:rPr lang="en-GB" sz="2000" b="1" dirty="0"/>
              <a:t>provide</a:t>
            </a:r>
            <a:r>
              <a:rPr lang="en-GB" sz="2000" dirty="0"/>
              <a:t> </a:t>
            </a:r>
            <a:r>
              <a:rPr lang="en-GB" sz="2000" b="1" dirty="0"/>
              <a:t>services</a:t>
            </a:r>
            <a:r>
              <a:rPr lang="en-GB" sz="2000" dirty="0"/>
              <a:t> in a particular area </a:t>
            </a:r>
            <a:endParaRPr lang="en-US" sz="2000" dirty="0"/>
          </a:p>
          <a:p>
            <a:pPr lvl="1">
              <a:buClr>
                <a:srgbClr val="92D050"/>
              </a:buClr>
            </a:pPr>
            <a:r>
              <a:rPr lang="en-US" sz="2000" dirty="0"/>
              <a:t>Data</a:t>
            </a:r>
          </a:p>
          <a:p>
            <a:pPr lvl="1">
              <a:buClr>
                <a:srgbClr val="92D050"/>
              </a:buClr>
            </a:pPr>
            <a:r>
              <a:rPr lang="en-US" sz="2000" dirty="0"/>
              <a:t>Interoperability</a:t>
            </a:r>
          </a:p>
          <a:p>
            <a:pPr lvl="1">
              <a:buClr>
                <a:srgbClr val="92D050"/>
              </a:buClr>
            </a:pPr>
            <a:r>
              <a:rPr lang="en-US" sz="2000" dirty="0"/>
              <a:t>Tools</a:t>
            </a:r>
          </a:p>
          <a:p>
            <a:pPr lvl="1">
              <a:buClr>
                <a:srgbClr val="92D050"/>
              </a:buClr>
            </a:pPr>
            <a:r>
              <a:rPr lang="en-US" sz="2000" dirty="0"/>
              <a:t>Compute</a:t>
            </a:r>
          </a:p>
          <a:p>
            <a:pPr lvl="1">
              <a:buClr>
                <a:srgbClr val="92D050"/>
              </a:buClr>
            </a:pPr>
            <a:r>
              <a:rPr lang="en-US" sz="2000" dirty="0"/>
              <a:t>Training</a:t>
            </a:r>
          </a:p>
          <a:p>
            <a:pPr lvl="1">
              <a:buClr>
                <a:srgbClr val="92D050"/>
              </a:buClr>
            </a:pPr>
            <a:endParaRPr lang="en-US" sz="2000" dirty="0"/>
          </a:p>
          <a:p>
            <a:pPr>
              <a:buClr>
                <a:srgbClr val="92D050"/>
              </a:buClr>
            </a:pPr>
            <a:r>
              <a:rPr lang="en-US" sz="2000" dirty="0"/>
              <a:t>Use Cases </a:t>
            </a:r>
            <a:r>
              <a:rPr lang="en-GB" sz="2000" dirty="0"/>
              <a:t>bring together </a:t>
            </a:r>
            <a:r>
              <a:rPr lang="en-GB" sz="2000" b="1" dirty="0"/>
              <a:t>scientists</a:t>
            </a:r>
            <a:r>
              <a:rPr lang="en-GB" sz="2000" dirty="0"/>
              <a:t> who work in a </a:t>
            </a:r>
            <a:r>
              <a:rPr lang="en-GB" sz="2000" b="1" dirty="0"/>
              <a:t>specific</a:t>
            </a:r>
            <a:r>
              <a:rPr lang="en-GB" sz="2000" dirty="0"/>
              <a:t> </a:t>
            </a:r>
            <a:r>
              <a:rPr lang="en-GB" sz="2000" b="1" dirty="0"/>
              <a:t>domain</a:t>
            </a:r>
            <a:r>
              <a:rPr lang="en-GB" sz="2000" dirty="0"/>
              <a:t> </a:t>
            </a:r>
            <a:endParaRPr lang="en-US" sz="2000" dirty="0"/>
          </a:p>
          <a:p>
            <a:pPr lvl="1">
              <a:buClr>
                <a:srgbClr val="92D050"/>
              </a:buClr>
            </a:pPr>
            <a:r>
              <a:rPr lang="en-US" sz="2000" dirty="0"/>
              <a:t>Marine Metagenomics</a:t>
            </a:r>
          </a:p>
          <a:p>
            <a:pPr lvl="1">
              <a:buClr>
                <a:srgbClr val="92D050"/>
              </a:buClr>
            </a:pPr>
            <a:r>
              <a:rPr lang="en-US" sz="2000" dirty="0"/>
              <a:t>Rare Disease</a:t>
            </a:r>
          </a:p>
          <a:p>
            <a:pPr lvl="1">
              <a:buClr>
                <a:srgbClr val="92D050"/>
              </a:buClr>
            </a:pPr>
            <a:r>
              <a:rPr lang="en-US" sz="2000" dirty="0"/>
              <a:t>Human Data</a:t>
            </a:r>
          </a:p>
          <a:p>
            <a:pPr lvl="1">
              <a:buClr>
                <a:srgbClr val="92D050"/>
              </a:buClr>
            </a:pPr>
            <a:r>
              <a:rPr lang="en-US" sz="2000" dirty="0"/>
              <a:t>Plant Sciences</a:t>
            </a:r>
          </a:p>
        </p:txBody>
      </p:sp>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8</a:t>
            </a:fld>
            <a:endParaRPr lang="en-US"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3.1. What is ELIXIR?</a:t>
            </a:r>
          </a:p>
        </p:txBody>
      </p:sp>
      <p:pic>
        <p:nvPicPr>
          <p:cNvPr id="9" name="Picture 2" descr="http://www.inesc-id.pt/wp-content/uploads/2017/03/InescID_logo-s-1103x539.png">
            <a:extLst>
              <a:ext uri="{FF2B5EF4-FFF2-40B4-BE49-F238E27FC236}">
                <a16:creationId xmlns:a16="http://schemas.microsoft.com/office/drawing/2014/main" id="{734A81C7-F88F-43E8-A984-D621A5B6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3">
            <a:extLst>
              <a:ext uri="{FF2B5EF4-FFF2-40B4-BE49-F238E27FC236}">
                <a16:creationId xmlns:a16="http://schemas.microsoft.com/office/drawing/2014/main" id="{223751C9-864C-47A4-B88E-D9EDC9CDA7D1}"/>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3. ELIXIR</a:t>
            </a:r>
          </a:p>
        </p:txBody>
      </p:sp>
      <p:sp>
        <p:nvSpPr>
          <p:cNvPr id="15" name="Footer Placeholder 6">
            <a:extLst>
              <a:ext uri="{FF2B5EF4-FFF2-40B4-BE49-F238E27FC236}">
                <a16:creationId xmlns:a16="http://schemas.microsoft.com/office/drawing/2014/main" id="{47D3AD1F-4BB4-4B7C-853A-99E62B5BABF2}"/>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6" name="Date Placeholder 7">
            <a:extLst>
              <a:ext uri="{FF2B5EF4-FFF2-40B4-BE49-F238E27FC236}">
                <a16:creationId xmlns:a16="http://schemas.microsoft.com/office/drawing/2014/main" id="{B6E7BE99-9D81-41FA-8172-C57E7324DD92}"/>
              </a:ext>
            </a:extLst>
          </p:cNvPr>
          <p:cNvSpPr>
            <a:spLocks noGrp="1"/>
          </p:cNvSpPr>
          <p:nvPr>
            <p:ph type="dt" sz="half" idx="10"/>
          </p:nvPr>
        </p:nvSpPr>
        <p:spPr>
          <a:xfrm>
            <a:off x="9803744" y="6356350"/>
            <a:ext cx="959790" cy="365125"/>
          </a:xfrm>
        </p:spPr>
        <p:txBody>
          <a:bodyPr/>
          <a:lstStyle/>
          <a:p>
            <a:r>
              <a:rPr lang="en-US" dirty="0"/>
              <a:t>19/03/2018</a:t>
            </a:r>
          </a:p>
        </p:txBody>
      </p:sp>
      <p:sp>
        <p:nvSpPr>
          <p:cNvPr id="17" name="Rectangle 16">
            <a:extLst>
              <a:ext uri="{FF2B5EF4-FFF2-40B4-BE49-F238E27FC236}">
                <a16:creationId xmlns:a16="http://schemas.microsoft.com/office/drawing/2014/main" id="{1F9F1065-5F15-4972-A875-9DD63CC443C1}"/>
              </a:ext>
            </a:extLst>
          </p:cNvPr>
          <p:cNvSpPr/>
          <p:nvPr/>
        </p:nvSpPr>
        <p:spPr>
          <a:xfrm>
            <a:off x="7949642" y="6071891"/>
            <a:ext cx="4584000" cy="230832"/>
          </a:xfrm>
          <a:prstGeom prst="rect">
            <a:avLst/>
          </a:prstGeom>
        </p:spPr>
        <p:txBody>
          <a:bodyPr wrap="square">
            <a:spAutoFit/>
          </a:bodyPr>
          <a:lstStyle/>
          <a:p>
            <a:r>
              <a:rPr lang="en-GB" sz="900" dirty="0">
                <a:solidFill>
                  <a:schemeClr val="tx1">
                    <a:lumMod val="50000"/>
                    <a:lumOff val="50000"/>
                  </a:schemeClr>
                </a:solidFill>
              </a:rPr>
              <a:t>https://drive.google.com/file/d/0B8in1NtGRloYcFNLSFpZWWthYzg/view?usp=sharing</a:t>
            </a:r>
          </a:p>
        </p:txBody>
      </p:sp>
      <p:pic>
        <p:nvPicPr>
          <p:cNvPr id="18" name="Picture 17" descr="A screenshot of a cell phone&#10;&#10;Description generated with very high confidence">
            <a:extLst>
              <a:ext uri="{FF2B5EF4-FFF2-40B4-BE49-F238E27FC236}">
                <a16:creationId xmlns:a16="http://schemas.microsoft.com/office/drawing/2014/main" id="{B8974829-0A4C-44A6-A56B-75A38CE2D72A}"/>
              </a:ext>
            </a:extLst>
          </p:cNvPr>
          <p:cNvPicPr>
            <a:picLocks noChangeAspect="1"/>
          </p:cNvPicPr>
          <p:nvPr/>
        </p:nvPicPr>
        <p:blipFill>
          <a:blip r:embed="rId4"/>
          <a:stretch>
            <a:fillRect/>
          </a:stretch>
        </p:blipFill>
        <p:spPr>
          <a:xfrm>
            <a:off x="9030269" y="259635"/>
            <a:ext cx="2422747" cy="5758630"/>
          </a:xfrm>
          <a:prstGeom prst="rect">
            <a:avLst/>
          </a:prstGeom>
          <a:ln w="19050">
            <a:solidFill>
              <a:srgbClr val="92D050"/>
            </a:solidFill>
          </a:ln>
        </p:spPr>
      </p:pic>
    </p:spTree>
    <p:extLst>
      <p:ext uri="{BB962C8B-B14F-4D97-AF65-F5344CB8AC3E}">
        <p14:creationId xmlns:p14="http://schemas.microsoft.com/office/powerpoint/2010/main" val="512003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19228A-4E78-4125-939C-4E0F52DED15F}"/>
              </a:ext>
            </a:extLst>
          </p:cNvPr>
          <p:cNvSpPr>
            <a:spLocks noGrp="1"/>
          </p:cNvSpPr>
          <p:nvPr>
            <p:ph type="sldNum" sz="quarter" idx="12"/>
          </p:nvPr>
        </p:nvSpPr>
        <p:spPr/>
        <p:txBody>
          <a:bodyPr/>
          <a:lstStyle/>
          <a:p>
            <a:fld id="{6FF9F0C5-380F-41C2-899A-BAC0F0927E16}" type="slidenum">
              <a:rPr lang="en-US" sz="2400" smtClean="0"/>
              <a:t>9</a:t>
            </a:fld>
            <a:endParaRPr lang="en-US" dirty="0"/>
          </a:p>
        </p:txBody>
      </p:sp>
      <p:sp>
        <p:nvSpPr>
          <p:cNvPr id="8" name="Subtitle 2">
            <a:extLst>
              <a:ext uri="{FF2B5EF4-FFF2-40B4-BE49-F238E27FC236}">
                <a16:creationId xmlns:a16="http://schemas.microsoft.com/office/drawing/2014/main" id="{9CAE6764-DE8D-4E00-A3D2-EF4C616F82D4}"/>
              </a:ext>
            </a:extLst>
          </p:cNvPr>
          <p:cNvSpPr txBox="1">
            <a:spLocks/>
          </p:cNvSpPr>
          <p:nvPr/>
        </p:nvSpPr>
        <p:spPr>
          <a:xfrm>
            <a:off x="0" y="731520"/>
            <a:ext cx="7766936" cy="7481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dirty="0">
                <a:solidFill>
                  <a:schemeClr val="tx1">
                    <a:lumMod val="50000"/>
                    <a:lumOff val="50000"/>
                  </a:schemeClr>
                </a:solidFill>
              </a:rPr>
              <a:t>3.2. What is ELIXIR Portugal?</a:t>
            </a:r>
          </a:p>
        </p:txBody>
      </p:sp>
      <p:pic>
        <p:nvPicPr>
          <p:cNvPr id="9" name="Picture 2" descr="http://www.inesc-id.pt/wp-content/uploads/2017/03/InescID_logo-s-1103x539.png">
            <a:extLst>
              <a:ext uri="{FF2B5EF4-FFF2-40B4-BE49-F238E27FC236}">
                <a16:creationId xmlns:a16="http://schemas.microsoft.com/office/drawing/2014/main" id="{734A81C7-F88F-43E8-A984-D621A5B6C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21" y="6208444"/>
            <a:ext cx="1320879" cy="6454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LIXIR PT Team">
            <a:extLst>
              <a:ext uri="{FF2B5EF4-FFF2-40B4-BE49-F238E27FC236}">
                <a16:creationId xmlns:a16="http://schemas.microsoft.com/office/drawing/2014/main" id="{CECAAD00-260F-410C-91E8-7F057B52F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336" y="3484753"/>
            <a:ext cx="3173100" cy="2115400"/>
          </a:xfrm>
          <a:prstGeom prst="rect">
            <a:avLst/>
          </a:prstGeom>
          <a:noFill/>
          <a:ln w="19050">
            <a:solidFill>
              <a:srgbClr val="92D050"/>
            </a:solidFill>
          </a:ln>
          <a:extLst>
            <a:ext uri="{909E8E84-426E-40DD-AFC4-6F175D3DCCD1}">
              <a14:hiddenFill xmlns:a14="http://schemas.microsoft.com/office/drawing/2010/main">
                <a:solidFill>
                  <a:srgbClr val="FFFFFF"/>
                </a:solidFill>
              </a14:hiddenFill>
            </a:ext>
          </a:extLst>
        </p:spPr>
      </p:pic>
      <p:pic>
        <p:nvPicPr>
          <p:cNvPr id="12" name="Picture 4" descr="https://www.elixir-europe.org/system/files/elixir_portugal_white_background.png">
            <a:extLst>
              <a:ext uri="{FF2B5EF4-FFF2-40B4-BE49-F238E27FC236}">
                <a16:creationId xmlns:a16="http://schemas.microsoft.com/office/drawing/2014/main" id="{BB7A6072-AA17-4D81-9043-15E096F7D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3995" y="464897"/>
            <a:ext cx="1897781" cy="1113915"/>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4">
            <a:extLst>
              <a:ext uri="{FF2B5EF4-FFF2-40B4-BE49-F238E27FC236}">
                <a16:creationId xmlns:a16="http://schemas.microsoft.com/office/drawing/2014/main" id="{D2ADC408-4D0F-4B18-B313-38638BE20A23}"/>
              </a:ext>
            </a:extLst>
          </p:cNvPr>
          <p:cNvSpPr txBox="1">
            <a:spLocks/>
          </p:cNvSpPr>
          <p:nvPr/>
        </p:nvSpPr>
        <p:spPr>
          <a:xfrm>
            <a:off x="331220" y="1269351"/>
            <a:ext cx="6160255" cy="45435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92D050"/>
              </a:buClr>
              <a:buFont typeface="Arial" panose="020B0604020202020204" pitchFamily="34" charset="0"/>
              <a:buChar char="•"/>
            </a:pPr>
            <a:r>
              <a:rPr lang="en-US" sz="2000" dirty="0"/>
              <a:t>ELIXIR Portugal is the Portuguese node of ELIXIR.</a:t>
            </a:r>
          </a:p>
          <a:p>
            <a:pPr>
              <a:buClr>
                <a:srgbClr val="92D050"/>
              </a:buClr>
              <a:buFont typeface="Arial" panose="020B0604020202020204" pitchFamily="34" charset="0"/>
              <a:buChar char="•"/>
            </a:pPr>
            <a:endParaRPr lang="en-US" sz="2000" dirty="0"/>
          </a:p>
          <a:p>
            <a:pPr>
              <a:buClr>
                <a:srgbClr val="92D050"/>
              </a:buClr>
              <a:buFont typeface="Arial" panose="020B0604020202020204" pitchFamily="34" charset="0"/>
              <a:buChar char="•"/>
            </a:pPr>
            <a:endParaRPr lang="en-US" sz="2000" dirty="0"/>
          </a:p>
          <a:p>
            <a:pPr>
              <a:buClr>
                <a:srgbClr val="92D050"/>
              </a:buClr>
              <a:buFont typeface="Arial" panose="020B0604020202020204" pitchFamily="34" charset="0"/>
              <a:buChar char="•"/>
            </a:pPr>
            <a:r>
              <a:rPr lang="en-US" sz="2000" dirty="0"/>
              <a:t>ELIXIR Portugal is organized as a </a:t>
            </a:r>
            <a:r>
              <a:rPr lang="en-US" sz="2000" b="1" dirty="0"/>
              <a:t>consortium</a:t>
            </a:r>
            <a:r>
              <a:rPr lang="en-US" sz="2000" dirty="0"/>
              <a:t> of four </a:t>
            </a:r>
            <a:r>
              <a:rPr lang="en-US" sz="2000" b="1" dirty="0"/>
              <a:t>Portuguese research institutions </a:t>
            </a:r>
            <a:r>
              <a:rPr lang="en-US" sz="2000" dirty="0"/>
              <a:t>which are part of the </a:t>
            </a:r>
            <a:r>
              <a:rPr lang="en-US" sz="2000" b="1" dirty="0"/>
              <a:t>national biological information network BioData.pt </a:t>
            </a:r>
          </a:p>
          <a:p>
            <a:pPr>
              <a:buClr>
                <a:srgbClr val="92D050"/>
              </a:buClr>
              <a:buFont typeface="Arial" panose="020B0604020202020204" pitchFamily="34" charset="0"/>
              <a:buChar char="•"/>
            </a:pPr>
            <a:endParaRPr lang="en-US" sz="2000" b="1" dirty="0"/>
          </a:p>
          <a:p>
            <a:pPr>
              <a:buClr>
                <a:srgbClr val="92D050"/>
              </a:buClr>
              <a:buFont typeface="Arial" panose="020B0604020202020204" pitchFamily="34" charset="0"/>
              <a:buChar char="•"/>
            </a:pPr>
            <a:endParaRPr lang="en-US" sz="2000" b="1" dirty="0"/>
          </a:p>
          <a:p>
            <a:pPr>
              <a:buClr>
                <a:srgbClr val="92D050"/>
              </a:buClr>
              <a:buFont typeface="Arial" panose="020B0604020202020204" pitchFamily="34" charset="0"/>
              <a:buChar char="•"/>
            </a:pPr>
            <a:r>
              <a:rPr lang="en-GB" sz="2000" dirty="0">
                <a:solidFill>
                  <a:schemeClr val="tx1"/>
                </a:solidFill>
              </a:rPr>
              <a:t>ELIXIR Portugal's main contribution to the ELIXIR project is on the </a:t>
            </a:r>
            <a:r>
              <a:rPr lang="en-GB" sz="2000" b="1" dirty="0">
                <a:solidFill>
                  <a:schemeClr val="tx1"/>
                </a:solidFill>
              </a:rPr>
              <a:t>Woody Plants</a:t>
            </a:r>
            <a:r>
              <a:rPr lang="en-GB" sz="2000" dirty="0">
                <a:solidFill>
                  <a:schemeClr val="tx1"/>
                </a:solidFill>
              </a:rPr>
              <a:t> domain. It aims to </a:t>
            </a:r>
            <a:r>
              <a:rPr lang="en-GB" sz="2000" b="1" dirty="0">
                <a:solidFill>
                  <a:schemeClr val="tx1"/>
                </a:solidFill>
              </a:rPr>
              <a:t>provide data, tools, standards</a:t>
            </a:r>
            <a:r>
              <a:rPr lang="en-GB" sz="2000" dirty="0">
                <a:solidFill>
                  <a:schemeClr val="tx1"/>
                </a:solidFill>
              </a:rPr>
              <a:t> and </a:t>
            </a:r>
            <a:r>
              <a:rPr lang="en-GB" sz="2000" b="1" dirty="0">
                <a:solidFill>
                  <a:schemeClr val="tx1"/>
                </a:solidFill>
              </a:rPr>
              <a:t>training</a:t>
            </a:r>
            <a:r>
              <a:rPr lang="en-GB" sz="2000" dirty="0">
                <a:solidFill>
                  <a:schemeClr val="tx1"/>
                </a:solidFill>
              </a:rPr>
              <a:t> in this domain.</a:t>
            </a:r>
            <a:endParaRPr lang="en-GB" sz="2000" b="1" dirty="0"/>
          </a:p>
        </p:txBody>
      </p:sp>
      <p:pic>
        <p:nvPicPr>
          <p:cNvPr id="1028" name="Picture 4" descr="Home">
            <a:extLst>
              <a:ext uri="{FF2B5EF4-FFF2-40B4-BE49-F238E27FC236}">
                <a16:creationId xmlns:a16="http://schemas.microsoft.com/office/drawing/2014/main" id="{9D3ECBA2-DAF7-45B6-AA8C-2F654E9CA7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6936" y="2035232"/>
            <a:ext cx="3371850" cy="75247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D9B19A4-1431-469E-B1F5-4A47C4B8B634}"/>
              </a:ext>
            </a:extLst>
          </p:cNvPr>
          <p:cNvSpPr/>
          <p:nvPr/>
        </p:nvSpPr>
        <p:spPr>
          <a:xfrm>
            <a:off x="8715826" y="5729800"/>
            <a:ext cx="2160402" cy="230832"/>
          </a:xfrm>
          <a:prstGeom prst="rect">
            <a:avLst/>
          </a:prstGeom>
        </p:spPr>
        <p:txBody>
          <a:bodyPr wrap="square">
            <a:spAutoFit/>
          </a:bodyPr>
          <a:lstStyle/>
          <a:p>
            <a:r>
              <a:rPr lang="en-GB" sz="900" dirty="0">
                <a:solidFill>
                  <a:schemeClr val="tx1">
                    <a:lumMod val="50000"/>
                    <a:lumOff val="50000"/>
                  </a:schemeClr>
                </a:solidFill>
              </a:rPr>
              <a:t>https://biodata.pt/about_elixirpt</a:t>
            </a:r>
          </a:p>
        </p:txBody>
      </p:sp>
      <p:sp>
        <p:nvSpPr>
          <p:cNvPr id="15" name="Title 3">
            <a:extLst>
              <a:ext uri="{FF2B5EF4-FFF2-40B4-BE49-F238E27FC236}">
                <a16:creationId xmlns:a16="http://schemas.microsoft.com/office/drawing/2014/main" id="{87CA6230-696A-4184-BE2C-16CC86022FF7}"/>
              </a:ext>
            </a:extLst>
          </p:cNvPr>
          <p:cNvSpPr txBox="1">
            <a:spLocks/>
          </p:cNvSpPr>
          <p:nvPr/>
        </p:nvSpPr>
        <p:spPr>
          <a:xfrm>
            <a:off x="0" y="0"/>
            <a:ext cx="8596668" cy="673331"/>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200" dirty="0">
                <a:solidFill>
                  <a:srgbClr val="92D050"/>
                </a:solidFill>
              </a:rPr>
              <a:t>3. ELIXIR</a:t>
            </a:r>
          </a:p>
        </p:txBody>
      </p:sp>
      <p:sp>
        <p:nvSpPr>
          <p:cNvPr id="16" name="Footer Placeholder 6">
            <a:extLst>
              <a:ext uri="{FF2B5EF4-FFF2-40B4-BE49-F238E27FC236}">
                <a16:creationId xmlns:a16="http://schemas.microsoft.com/office/drawing/2014/main" id="{B9EC9855-081E-4B6A-A8F6-2233ED5B255A}"/>
              </a:ext>
            </a:extLst>
          </p:cNvPr>
          <p:cNvSpPr>
            <a:spLocks noGrp="1"/>
          </p:cNvSpPr>
          <p:nvPr>
            <p:ph type="ftr" sz="quarter" idx="11"/>
          </p:nvPr>
        </p:nvSpPr>
        <p:spPr>
          <a:xfrm>
            <a:off x="2870994" y="6339196"/>
            <a:ext cx="6297612" cy="365125"/>
          </a:xfrm>
        </p:spPr>
        <p:txBody>
          <a:bodyPr/>
          <a:lstStyle/>
          <a:p>
            <a:r>
              <a:rPr lang="en-US" dirty="0"/>
              <a:t>Presenter: João Manuel Fernandes Cardoso</a:t>
            </a:r>
          </a:p>
        </p:txBody>
      </p:sp>
      <p:sp>
        <p:nvSpPr>
          <p:cNvPr id="17" name="Date Placeholder 7">
            <a:extLst>
              <a:ext uri="{FF2B5EF4-FFF2-40B4-BE49-F238E27FC236}">
                <a16:creationId xmlns:a16="http://schemas.microsoft.com/office/drawing/2014/main" id="{C0D832B8-C8C3-4603-BCFB-895D0381C7F3}"/>
              </a:ext>
            </a:extLst>
          </p:cNvPr>
          <p:cNvSpPr>
            <a:spLocks noGrp="1"/>
          </p:cNvSpPr>
          <p:nvPr>
            <p:ph type="dt" sz="half" idx="10"/>
          </p:nvPr>
        </p:nvSpPr>
        <p:spPr>
          <a:xfrm>
            <a:off x="9803744" y="6356350"/>
            <a:ext cx="959790" cy="365125"/>
          </a:xfrm>
        </p:spPr>
        <p:txBody>
          <a:bodyPr/>
          <a:lstStyle/>
          <a:p>
            <a:r>
              <a:rPr lang="en-US" dirty="0"/>
              <a:t>19/03/2018</a:t>
            </a:r>
          </a:p>
        </p:txBody>
      </p:sp>
    </p:spTree>
    <p:extLst>
      <p:ext uri="{BB962C8B-B14F-4D97-AF65-F5344CB8AC3E}">
        <p14:creationId xmlns:p14="http://schemas.microsoft.com/office/powerpoint/2010/main" val="12635707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4655</TotalTime>
  <Words>1194</Words>
  <Application>Microsoft Office PowerPoint</Application>
  <PresentationFormat>Widescreen</PresentationFormat>
  <Paragraphs>185</Paragraphs>
  <Slides>10</Slides>
  <Notes>9</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Wingdings 3</vt:lpstr>
      <vt:lpstr>Office Theme</vt:lpstr>
      <vt:lpstr>Application of the Concept of Machine-Actionable Data Management Plan in ELIXIR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dc:creator>
  <cp:lastModifiedBy>João Manuel Fernandes Cardoso</cp:lastModifiedBy>
  <cp:revision>104</cp:revision>
  <dcterms:created xsi:type="dcterms:W3CDTF">2014-09-12T02:18:09Z</dcterms:created>
  <dcterms:modified xsi:type="dcterms:W3CDTF">2018-03-19T09:59:22Z</dcterms:modified>
</cp:coreProperties>
</file>